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7"/>
  </p:notesMasterIdLst>
  <p:handoutMasterIdLst>
    <p:handoutMasterId r:id="rId28"/>
  </p:handoutMasterIdLst>
  <p:sldIdLst>
    <p:sldId id="256" r:id="rId5"/>
    <p:sldId id="270" r:id="rId6"/>
    <p:sldId id="288" r:id="rId7"/>
    <p:sldId id="271" r:id="rId8"/>
    <p:sldId id="272" r:id="rId9"/>
    <p:sldId id="281" r:id="rId10"/>
    <p:sldId id="273" r:id="rId11"/>
    <p:sldId id="283" r:id="rId12"/>
    <p:sldId id="268" r:id="rId13"/>
    <p:sldId id="284" r:id="rId14"/>
    <p:sldId id="286" r:id="rId15"/>
    <p:sldId id="290" r:id="rId16"/>
    <p:sldId id="291" r:id="rId17"/>
    <p:sldId id="292" r:id="rId18"/>
    <p:sldId id="296" r:id="rId19"/>
    <p:sldId id="293" r:id="rId20"/>
    <p:sldId id="275" r:id="rId21"/>
    <p:sldId id="277" r:id="rId22"/>
    <p:sldId id="274" r:id="rId23"/>
    <p:sldId id="278" r:id="rId24"/>
    <p:sldId id="267" r:id="rId25"/>
    <p:sldId id="28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91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4" autoAdjust="0"/>
    <p:restoredTop sz="94641" autoAdjust="0"/>
  </p:normalViewPr>
  <p:slideViewPr>
    <p:cSldViewPr snapToGrid="0">
      <p:cViewPr varScale="1">
        <p:scale>
          <a:sx n="112" d="100"/>
          <a:sy n="112" d="100"/>
        </p:scale>
        <p:origin x="440" y="192"/>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12/5/23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jpe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jpeg>
</file>

<file path=ppt/media/image5.png>
</file>

<file path=ppt/media/image50.jpeg>
</file>

<file path=ppt/media/image51.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12/5/23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21</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12/5/23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12/5/23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12/5/23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12/5/23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 Id="rId5" Type="http://schemas.openxmlformats.org/officeDocument/2006/relationships/image" Target="../media/image45.png"/><Relationship Id="rId4" Type="http://schemas.openxmlformats.org/officeDocument/2006/relationships/image" Target="../media/image44.png"/></Relationships>
</file>

<file path=ppt/slides/_rels/slide1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0.jpe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3.jpeg"/><Relationship Id="rId5" Type="http://schemas.microsoft.com/office/2007/relationships/hdphoto" Target="../media/hdphoto2.wdp"/><Relationship Id="rId10" Type="http://schemas.openxmlformats.org/officeDocument/2006/relationships/image" Target="../media/image12.jpeg"/><Relationship Id="rId4" Type="http://schemas.openxmlformats.org/officeDocument/2006/relationships/image" Target="../media/image8.png"/><Relationship Id="rId9" Type="http://schemas.openxmlformats.org/officeDocument/2006/relationships/image" Target="../media/image11.jpeg"/></Relationships>
</file>

<file path=ppt/slides/_rels/slide2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47.png"/><Relationship Id="rId1" Type="http://schemas.openxmlformats.org/officeDocument/2006/relationships/slideLayout" Target="../slideLayouts/slideLayout7.xml"/><Relationship Id="rId6" Type="http://schemas.openxmlformats.org/officeDocument/2006/relationships/image" Target="../media/image50.jpeg"/><Relationship Id="rId5" Type="http://schemas.openxmlformats.org/officeDocument/2006/relationships/image" Target="../media/image49.jpeg"/><Relationship Id="rId4" Type="http://schemas.openxmlformats.org/officeDocument/2006/relationships/image" Target="../media/image48.jpeg"/></Relationships>
</file>

<file path=ppt/slides/_rels/slide21.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youtu.be/Gfoe7XZEXqM" TargetMode="External"/><Relationship Id="rId2" Type="http://schemas.openxmlformats.org/officeDocument/2006/relationships/hyperlink" Target="https://github.com/Chetana1025/DE-Team2-Projec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19.jpg"/><Relationship Id="rId7" Type="http://schemas.openxmlformats.org/officeDocument/2006/relationships/image" Target="../media/image23.jpg"/><Relationship Id="rId2" Type="http://schemas.openxmlformats.org/officeDocument/2006/relationships/image" Target="../media/image18.jpeg"/><Relationship Id="rId1" Type="http://schemas.openxmlformats.org/officeDocument/2006/relationships/slideLayout" Target="../slideLayouts/slideLayout6.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 Id="rId9" Type="http://schemas.openxmlformats.org/officeDocument/2006/relationships/image" Target="../media/image25.jp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slideLayout" Target="../slideLayouts/slideLayout6.xml"/><Relationship Id="rId6" Type="http://schemas.microsoft.com/office/2007/relationships/hdphoto" Target="../media/hdphoto4.wdp"/><Relationship Id="rId11" Type="http://schemas.openxmlformats.org/officeDocument/2006/relationships/image" Target="../media/image34.pn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8.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511EBC-2F3C-446D-867B-7DC328517A44}"/>
              </a:ext>
            </a:extLst>
          </p:cNvPr>
          <p:cNvPicPr>
            <a:picLocks noChangeAspect="1"/>
          </p:cNvPicPr>
          <p:nvPr/>
        </p:nvPicPr>
        <p:blipFill>
          <a:blip r:embed="rId3"/>
          <a:srcRect t="4616" b="4616"/>
          <a:stretch/>
        </p:blipFill>
        <p:spPr>
          <a:xfrm>
            <a:off x="0" y="0"/>
            <a:ext cx="12191980" cy="7083777"/>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990725" y="3429000"/>
            <a:ext cx="6200297" cy="2695937"/>
          </a:xfrm>
        </p:spPr>
        <p:txBody>
          <a:bodyPr>
            <a:normAutofit fontScale="90000"/>
          </a:bodyPr>
          <a:lstStyle/>
          <a:p>
            <a:r>
              <a:rPr lang="en-US" b="1" i="0" dirty="0">
                <a:solidFill>
                  <a:schemeClr val="tx1"/>
                </a:solidFill>
                <a:effectLst/>
                <a:latin typeface="YouTube Sans"/>
              </a:rPr>
              <a:t>Facial Emotion Recognition Using Machine Learning</a:t>
            </a:r>
            <a:br>
              <a:rPr lang="en-US" b="1" i="0" dirty="0">
                <a:solidFill>
                  <a:srgbClr val="0F0F0F"/>
                </a:solidFill>
                <a:effectLst/>
                <a:latin typeface="YouTube Sans"/>
              </a:rPr>
            </a:br>
            <a:endParaRPr lang="ru-RU" dirty="0"/>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89047-8070-ACE7-F581-B88F705E4BFA}"/>
              </a:ext>
            </a:extLst>
          </p:cNvPr>
          <p:cNvSpPr>
            <a:spLocks noGrp="1"/>
          </p:cNvSpPr>
          <p:nvPr>
            <p:ph type="title"/>
          </p:nvPr>
        </p:nvSpPr>
        <p:spPr>
          <a:xfrm>
            <a:off x="237069" y="452718"/>
            <a:ext cx="9813766" cy="1400530"/>
          </a:xfrm>
        </p:spPr>
        <p:txBody>
          <a:bodyPr/>
          <a:lstStyle/>
          <a:p>
            <a:r>
              <a:rPr lang="en-US" sz="3200" b="1" dirty="0">
                <a:latin typeface="Arial" panose="020B0604020202020204" pitchFamily="34" charset="0"/>
                <a:cs typeface="Arial" panose="020B0604020202020204" pitchFamily="34" charset="0"/>
              </a:rPr>
              <a:t>Business Understanding:</a:t>
            </a:r>
          </a:p>
        </p:txBody>
      </p:sp>
      <p:sp>
        <p:nvSpPr>
          <p:cNvPr id="3" name="Content Placeholder 2">
            <a:extLst>
              <a:ext uri="{FF2B5EF4-FFF2-40B4-BE49-F238E27FC236}">
                <a16:creationId xmlns:a16="http://schemas.microsoft.com/office/drawing/2014/main" id="{6F7E233F-91DB-DC9A-28CE-27337BCFB1CD}"/>
              </a:ext>
            </a:extLst>
          </p:cNvPr>
          <p:cNvSpPr>
            <a:spLocks noGrp="1"/>
          </p:cNvSpPr>
          <p:nvPr>
            <p:ph sz="half" idx="1"/>
          </p:nvPr>
        </p:nvSpPr>
        <p:spPr>
          <a:xfrm>
            <a:off x="237068" y="1557867"/>
            <a:ext cx="8060265" cy="4698471"/>
          </a:xfrm>
        </p:spPr>
        <p:txBody>
          <a:bodyPr>
            <a:normAutofit/>
          </a:bodyPr>
          <a:lstStyle/>
          <a:p>
            <a:pPr marL="0" indent="0" algn="just">
              <a:buNone/>
            </a:pPr>
            <a:r>
              <a:rPr lang="en-US" b="1" i="0" dirty="0">
                <a:solidFill>
                  <a:srgbClr val="FFFFFF"/>
                </a:solidFill>
                <a:effectLst/>
                <a:latin typeface="Arial" panose="020B0604020202020204" pitchFamily="34" charset="0"/>
                <a:cs typeface="Arial" panose="020B0604020202020204" pitchFamily="34" charset="0"/>
              </a:rPr>
              <a:t>Business Objective:</a:t>
            </a:r>
            <a:r>
              <a:rPr lang="en-US" b="0" i="0" dirty="0">
                <a:solidFill>
                  <a:srgbClr val="FFFFFF"/>
                </a:solidFill>
                <a:effectLst/>
                <a:latin typeface="Arial" panose="020B0604020202020204" pitchFamily="34" charset="0"/>
                <a:cs typeface="Arial" panose="020B0604020202020204" pitchFamily="34" charset="0"/>
              </a:rPr>
              <a:t> Enhance Patient Care and Well-being</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Situation:</a:t>
            </a:r>
            <a:r>
              <a:rPr lang="en-US" b="0" i="0" dirty="0">
                <a:solidFill>
                  <a:srgbClr val="FFFFFF"/>
                </a:solidFill>
                <a:effectLst/>
                <a:latin typeface="Arial" panose="020B0604020202020204" pitchFamily="34" charset="0"/>
                <a:cs typeface="Arial" panose="020B0604020202020204" pitchFamily="34" charset="0"/>
              </a:rPr>
              <a:t> In a hospital environment, patients with varying medical conditions receive care from healthcare professionals. Effective communication and patient comfort are critical for the healing process.</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Data Science Goal:</a:t>
            </a:r>
            <a:r>
              <a:rPr lang="en-US" b="0" i="0" dirty="0">
                <a:solidFill>
                  <a:srgbClr val="FFFFFF"/>
                </a:solidFill>
                <a:effectLst/>
                <a:latin typeface="Arial" panose="020B0604020202020204" pitchFamily="34" charset="0"/>
                <a:cs typeface="Arial" panose="020B0604020202020204" pitchFamily="34" charset="0"/>
              </a:rPr>
              <a:t> Develop a facial emotion recognition system that assists healthcare providers in understanding patients' emotional states. This system aims to improve patient care by helping medical staff adapt their approach based on patient emotions, ultimately enhancing patient comfort and well-being.</a:t>
            </a:r>
          </a:p>
          <a:p>
            <a:pPr marL="0" indent="0" algn="just">
              <a:buNone/>
            </a:pPr>
            <a:br>
              <a:rPr lang="en-US" b="0" i="0" dirty="0">
                <a:solidFill>
                  <a:srgbClr val="FFFFFF"/>
                </a:solidFill>
                <a:effectLst/>
                <a:latin typeface="Arial" panose="020B0604020202020204" pitchFamily="34" charset="0"/>
                <a:cs typeface="Arial" panose="020B0604020202020204" pitchFamily="34" charset="0"/>
              </a:rPr>
            </a:br>
            <a:endParaRPr lang="en-US" b="0" i="0" dirty="0">
              <a:solidFill>
                <a:srgbClr val="FFFFFF"/>
              </a:solidFill>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204299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BEC2D-EEDF-6BFB-8E4C-ED32B8E13F3D}"/>
              </a:ext>
            </a:extLst>
          </p:cNvPr>
          <p:cNvSpPr>
            <a:spLocks noGrp="1"/>
          </p:cNvSpPr>
          <p:nvPr>
            <p:ph type="title"/>
          </p:nvPr>
        </p:nvSpPr>
        <p:spPr>
          <a:xfrm>
            <a:off x="248357" y="452718"/>
            <a:ext cx="9802478" cy="1400530"/>
          </a:xfrm>
        </p:spPr>
        <p:txBody>
          <a:bodyPr/>
          <a:lstStyle/>
          <a:p>
            <a:r>
              <a:rPr lang="en-US" sz="3200" b="1" dirty="0">
                <a:latin typeface="Arial" panose="020B0604020202020204" pitchFamily="34" charset="0"/>
                <a:cs typeface="Arial" panose="020B0604020202020204" pitchFamily="34" charset="0"/>
              </a:rPr>
              <a:t>Data Understanding:</a:t>
            </a:r>
          </a:p>
        </p:txBody>
      </p:sp>
      <p:sp>
        <p:nvSpPr>
          <p:cNvPr id="3" name="Content Placeholder 2">
            <a:extLst>
              <a:ext uri="{FF2B5EF4-FFF2-40B4-BE49-F238E27FC236}">
                <a16:creationId xmlns:a16="http://schemas.microsoft.com/office/drawing/2014/main" id="{AC36DD81-D1B9-249B-D6E1-20ECBDFC4FB9}"/>
              </a:ext>
            </a:extLst>
          </p:cNvPr>
          <p:cNvSpPr>
            <a:spLocks noGrp="1"/>
          </p:cNvSpPr>
          <p:nvPr>
            <p:ph sz="half" idx="1"/>
          </p:nvPr>
        </p:nvSpPr>
        <p:spPr>
          <a:xfrm>
            <a:off x="248356" y="1411111"/>
            <a:ext cx="11051822" cy="4845227"/>
          </a:xfrm>
        </p:spPr>
        <p:txBody>
          <a:bodyPr>
            <a:normAutofit fontScale="40000" lnSpcReduction="20000"/>
          </a:bodyPr>
          <a:lstStyle/>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Sources: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The primary sources of data for this project are Kaggle and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Kaggle provides publicly available facial image datasets, while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offers pre-trained models and libraries for facial feature extraction and facial emotion recognition.</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Volume:</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contain a substantial volume of facial images, often with thousands of samples available for analysis.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provides pre-trained models for facial feature extraction, reducing the need for extensive labeled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Diversity: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diverse, covering a range of age groups, genders, ethnicities, and emotional expressions, making them representative of a broad user group.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pre-trained models are versatile and can work with diverse facial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Labeling:</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typically labeled by human annotators, ensuring accurate emotion annotations.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models can be used for facial feature extraction, reducing the need for extensive manual labeling.</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Privacy: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Privacy considerations are essential when using Kaggle datasets, and it is crucial to respect the privacy rights of individuals whose images are included. Consent and ethical data usage are of utmost importance.</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Exploration:</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Initial data exploration may include visualizations and statistical analysis of Kaggle datasets to gain insights into the distribution of emotions and image quality.</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Imbalances: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Assess whether there are imbalances in the distribution of emotions within the Kaggle datasets, as this can impact model training and evaluatio</a:t>
            </a:r>
            <a:r>
              <a:rPr lang="en-US" sz="2900" dirty="0">
                <a:solidFill>
                  <a:srgbClr val="FFFFFF"/>
                </a:solidFill>
                <a:latin typeface="Söhne"/>
                <a:cs typeface="Arial" panose="020B0604020202020204" pitchFamily="34" charset="0"/>
              </a:rPr>
              <a:t>n.</a:t>
            </a:r>
            <a:endParaRPr lang="en-US" b="0" i="0" dirty="0">
              <a:solidFill>
                <a:srgbClr val="FFFFFF"/>
              </a:solidFill>
              <a:effectLst/>
              <a:latin typeface="Söhne"/>
            </a:endParaRPr>
          </a:p>
        </p:txBody>
      </p:sp>
    </p:spTree>
    <p:extLst>
      <p:ext uri="{BB962C8B-B14F-4D97-AF65-F5344CB8AC3E}">
        <p14:creationId xmlns:p14="http://schemas.microsoft.com/office/powerpoint/2010/main" val="2246463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9E7B9-7C29-6798-6726-8D5C25814D7F}"/>
              </a:ext>
            </a:extLst>
          </p:cNvPr>
          <p:cNvSpPr>
            <a:spLocks noGrp="1"/>
          </p:cNvSpPr>
          <p:nvPr>
            <p:ph type="title"/>
          </p:nvPr>
        </p:nvSpPr>
        <p:spPr>
          <a:xfrm>
            <a:off x="646111" y="452718"/>
            <a:ext cx="9404723" cy="1014838"/>
          </a:xfrm>
        </p:spPr>
        <p:txBody>
          <a:bodyPr/>
          <a:lstStyle/>
          <a:p>
            <a:pPr marL="0" marR="0">
              <a:lnSpc>
                <a:spcPct val="115000"/>
              </a:lnSpc>
              <a:spcBef>
                <a:spcPts val="0"/>
              </a:spcBef>
              <a:spcAft>
                <a:spcPts val="1000"/>
              </a:spcAft>
            </a:pPr>
            <a:r>
              <a:rPr lang="en-US" sz="3200" b="1" dirty="0">
                <a:latin typeface="Arial" panose="020B0604020202020204" pitchFamily="34" charset="0"/>
                <a:cs typeface="Arial" panose="020B0604020202020204" pitchFamily="34" charset="0"/>
              </a:rPr>
              <a:t>Data Preparation:</a:t>
            </a:r>
          </a:p>
        </p:txBody>
      </p:sp>
      <p:sp>
        <p:nvSpPr>
          <p:cNvPr id="3" name="Content Placeholder 2">
            <a:extLst>
              <a:ext uri="{FF2B5EF4-FFF2-40B4-BE49-F238E27FC236}">
                <a16:creationId xmlns:a16="http://schemas.microsoft.com/office/drawing/2014/main" id="{717CA72D-65ED-12F9-8D3C-79CF6C3C7508}"/>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0FAE140-CF02-2A2A-8F19-009B1F52110C}"/>
              </a:ext>
            </a:extLst>
          </p:cNvPr>
          <p:cNvSpPr>
            <a:spLocks noGrp="1"/>
          </p:cNvSpPr>
          <p:nvPr>
            <p:ph sz="half" idx="2"/>
          </p:nvPr>
        </p:nvSpPr>
        <p:spPr/>
        <p:txBody>
          <a:bodyPr/>
          <a:lstStyle/>
          <a:p>
            <a:pPr marL="0" indent="0">
              <a:buNone/>
            </a:pPr>
            <a:r>
              <a:rPr lang="en-US" dirty="0"/>
              <a:t>     </a:t>
            </a:r>
          </a:p>
        </p:txBody>
      </p:sp>
      <p:pic>
        <p:nvPicPr>
          <p:cNvPr id="7" name="Picture 6" descr="A screenshot of a computer&#10;&#10;Description automatically generated">
            <a:extLst>
              <a:ext uri="{FF2B5EF4-FFF2-40B4-BE49-F238E27FC236}">
                <a16:creationId xmlns:a16="http://schemas.microsoft.com/office/drawing/2014/main" id="{8F3D64A9-F76E-211A-EAAD-AFC515E9BC20}"/>
              </a:ext>
            </a:extLst>
          </p:cNvPr>
          <p:cNvPicPr>
            <a:picLocks noChangeAspect="1"/>
          </p:cNvPicPr>
          <p:nvPr/>
        </p:nvPicPr>
        <p:blipFill rotWithShape="1">
          <a:blip r:embed="rId2"/>
          <a:srcRect l="10300" t="16282" r="9380" b="16591"/>
          <a:stretch/>
        </p:blipFill>
        <p:spPr>
          <a:xfrm>
            <a:off x="6140877" y="1610168"/>
            <a:ext cx="5531557" cy="340077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FD563479-7D32-3C29-601D-008887067415}"/>
              </a:ext>
            </a:extLst>
          </p:cNvPr>
          <p:cNvPicPr>
            <a:picLocks noChangeAspect="1"/>
          </p:cNvPicPr>
          <p:nvPr/>
        </p:nvPicPr>
        <p:blipFill rotWithShape="1">
          <a:blip r:embed="rId3"/>
          <a:srcRect l="9876" t="39359" r="10385" b="16457"/>
          <a:stretch/>
        </p:blipFill>
        <p:spPr>
          <a:xfrm>
            <a:off x="159728" y="4317260"/>
            <a:ext cx="5826307" cy="2146368"/>
          </a:xfrm>
          <a:prstGeom prst="rect">
            <a:avLst/>
          </a:prstGeom>
        </p:spPr>
      </p:pic>
      <p:sp>
        <p:nvSpPr>
          <p:cNvPr id="12" name="TextBox 11">
            <a:extLst>
              <a:ext uri="{FF2B5EF4-FFF2-40B4-BE49-F238E27FC236}">
                <a16:creationId xmlns:a16="http://schemas.microsoft.com/office/drawing/2014/main" id="{315ACFBD-3384-F036-FC8F-4807EF9A4E5D}"/>
              </a:ext>
            </a:extLst>
          </p:cNvPr>
          <p:cNvSpPr txBox="1"/>
          <p:nvPr/>
        </p:nvSpPr>
        <p:spPr>
          <a:xfrm>
            <a:off x="159728" y="1467556"/>
            <a:ext cx="5826307" cy="2585323"/>
          </a:xfrm>
          <a:prstGeom prst="rect">
            <a:avLst/>
          </a:prstGeom>
          <a:noFill/>
        </p:spPr>
        <p:txBody>
          <a:bodyPr wrap="square" rtlCol="0">
            <a:spAutoFit/>
          </a:bodyPr>
          <a:lstStyle/>
          <a:p>
            <a:pPr algn="just"/>
            <a:r>
              <a:rPr lang="en-US" sz="1800" dirty="0">
                <a:effectLst/>
                <a:latin typeface="Arial" panose="020B0604020202020204" pitchFamily="34" charset="0"/>
                <a:ea typeface="MS Mincho" panose="02020609040205080304" pitchFamily="49" charset="-128"/>
                <a:cs typeface="Arial" panose="020B0604020202020204" pitchFamily="34" charset="0"/>
              </a:rPr>
              <a:t>                                                                                     Here the code displays the information about my training and test datasets. Specifically, it prints the number of images for each emotion class in both the training and validation sets. </a:t>
            </a:r>
            <a:r>
              <a:rPr lang="en-US" sz="1800" dirty="0">
                <a:effectLst/>
                <a:latin typeface="Arial" panose="020B0604020202020204" pitchFamily="34" charset="0"/>
                <a:ea typeface="Times New Roman" panose="02020603050405020304" pitchFamily="18" charset="0"/>
                <a:cs typeface="Arial" panose="020B0604020202020204" pitchFamily="34" charset="0"/>
              </a:rPr>
              <a:t>The generator will automatically generate augmented images during training, helping the model generalize better to unseen data.</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3220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8EE74-B330-1607-FFA3-7AB0384AADDD}"/>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Modelling:</a:t>
            </a:r>
          </a:p>
        </p:txBody>
      </p:sp>
      <p:sp>
        <p:nvSpPr>
          <p:cNvPr id="3" name="Content Placeholder 2">
            <a:extLst>
              <a:ext uri="{FF2B5EF4-FFF2-40B4-BE49-F238E27FC236}">
                <a16:creationId xmlns:a16="http://schemas.microsoft.com/office/drawing/2014/main" id="{F306286B-4542-E323-4D0C-B0A81CE022B0}"/>
              </a:ext>
            </a:extLst>
          </p:cNvPr>
          <p:cNvSpPr>
            <a:spLocks noGrp="1"/>
          </p:cNvSpPr>
          <p:nvPr>
            <p:ph sz="half" idx="1"/>
          </p:nvPr>
        </p:nvSpPr>
        <p:spPr>
          <a:xfrm>
            <a:off x="169334" y="1501423"/>
            <a:ext cx="5330318" cy="4754916"/>
          </a:xfrm>
        </p:spPr>
        <p:txBody>
          <a:bodyPr/>
          <a:lstStyle/>
          <a:p>
            <a:r>
              <a:rPr lang="en-US" dirty="0">
                <a:latin typeface="Arial" panose="020B0604020202020204" pitchFamily="34" charset="0"/>
                <a:cs typeface="Arial" panose="020B0604020202020204" pitchFamily="34" charset="0"/>
              </a:rPr>
              <a:t>Model Architecture:</a:t>
            </a:r>
          </a:p>
        </p:txBody>
      </p:sp>
      <p:sp>
        <p:nvSpPr>
          <p:cNvPr id="4" name="Content Placeholder 3">
            <a:extLst>
              <a:ext uri="{FF2B5EF4-FFF2-40B4-BE49-F238E27FC236}">
                <a16:creationId xmlns:a16="http://schemas.microsoft.com/office/drawing/2014/main" id="{01CBE2A0-D1F3-9CD9-1835-9C4442CACB36}"/>
              </a:ext>
            </a:extLst>
          </p:cNvPr>
          <p:cNvSpPr>
            <a:spLocks noGrp="1"/>
          </p:cNvSpPr>
          <p:nvPr>
            <p:ph sz="half" idx="2"/>
          </p:nvPr>
        </p:nvSpPr>
        <p:spPr>
          <a:xfrm>
            <a:off x="5654493" y="1501422"/>
            <a:ext cx="5891396" cy="4754916"/>
          </a:xfrm>
        </p:spPr>
        <p:txBody>
          <a:bodyPr/>
          <a:lstStyle/>
          <a:p>
            <a:r>
              <a:rPr lang="en-US" dirty="0">
                <a:latin typeface="Arial" panose="020B0604020202020204" pitchFamily="34" charset="0"/>
                <a:cs typeface="Arial" panose="020B0604020202020204" pitchFamily="34" charset="0"/>
              </a:rPr>
              <a:t>Model Training:</a:t>
            </a:r>
          </a:p>
        </p:txBody>
      </p:sp>
      <p:pic>
        <p:nvPicPr>
          <p:cNvPr id="6" name="Picture 5" descr="A screenshot of a computer&#10;&#10;Description automatically generated">
            <a:extLst>
              <a:ext uri="{FF2B5EF4-FFF2-40B4-BE49-F238E27FC236}">
                <a16:creationId xmlns:a16="http://schemas.microsoft.com/office/drawing/2014/main" id="{02605590-2001-9DB5-DD0F-A8D866D2646A}"/>
              </a:ext>
            </a:extLst>
          </p:cNvPr>
          <p:cNvPicPr>
            <a:picLocks noChangeAspect="1"/>
          </p:cNvPicPr>
          <p:nvPr/>
        </p:nvPicPr>
        <p:blipFill rotWithShape="1">
          <a:blip r:embed="rId2"/>
          <a:srcRect l="10141" t="14175" r="21278"/>
          <a:stretch/>
        </p:blipFill>
        <p:spPr>
          <a:xfrm>
            <a:off x="18154" y="2087211"/>
            <a:ext cx="5330318" cy="4169127"/>
          </a:xfrm>
          <a:prstGeom prst="rect">
            <a:avLst/>
          </a:prstGeom>
        </p:spPr>
      </p:pic>
      <p:pic>
        <p:nvPicPr>
          <p:cNvPr id="8" name="Picture 7" descr="A screenshot of a graph&#10;&#10;Description automatically generated">
            <a:extLst>
              <a:ext uri="{FF2B5EF4-FFF2-40B4-BE49-F238E27FC236}">
                <a16:creationId xmlns:a16="http://schemas.microsoft.com/office/drawing/2014/main" id="{A2551C9F-8597-4DF8-CF27-670BF4E0D054}"/>
              </a:ext>
            </a:extLst>
          </p:cNvPr>
          <p:cNvPicPr>
            <a:picLocks noChangeAspect="1"/>
          </p:cNvPicPr>
          <p:nvPr/>
        </p:nvPicPr>
        <p:blipFill rotWithShape="1">
          <a:blip r:embed="rId3"/>
          <a:srcRect l="10603" t="14176" r="9804"/>
          <a:stretch/>
        </p:blipFill>
        <p:spPr>
          <a:xfrm>
            <a:off x="5650832" y="2087211"/>
            <a:ext cx="6186311" cy="4169128"/>
          </a:xfrm>
          <a:prstGeom prst="rect">
            <a:avLst/>
          </a:prstGeom>
        </p:spPr>
      </p:pic>
    </p:spTree>
    <p:extLst>
      <p:ext uri="{BB962C8B-B14F-4D97-AF65-F5344CB8AC3E}">
        <p14:creationId xmlns:p14="http://schemas.microsoft.com/office/powerpoint/2010/main" val="584169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91528-CD75-5C77-E464-53F6245F87AA}"/>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Evaluation and Results:</a:t>
            </a:r>
          </a:p>
        </p:txBody>
      </p:sp>
      <p:sp>
        <p:nvSpPr>
          <p:cNvPr id="3" name="Content Placeholder 2">
            <a:extLst>
              <a:ext uri="{FF2B5EF4-FFF2-40B4-BE49-F238E27FC236}">
                <a16:creationId xmlns:a16="http://schemas.microsoft.com/office/drawing/2014/main" id="{DB0FA21C-7C54-58C4-EAF4-FF07BDA27994}"/>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7CDF148-6A8E-0CDD-3376-CB34946EA54A}"/>
              </a:ext>
            </a:extLst>
          </p:cNvPr>
          <p:cNvSpPr>
            <a:spLocks noGrp="1"/>
          </p:cNvSpPr>
          <p:nvPr>
            <p:ph sz="half" idx="2"/>
          </p:nvPr>
        </p:nvSpPr>
        <p:spPr/>
        <p:txBody>
          <a:bodyPr/>
          <a:lstStyle/>
          <a:p>
            <a:pPr marL="0" indent="0">
              <a:buNone/>
            </a:pPr>
            <a:r>
              <a:rPr lang="en-US" dirty="0"/>
              <a:t>    </a:t>
            </a:r>
          </a:p>
        </p:txBody>
      </p:sp>
      <p:pic>
        <p:nvPicPr>
          <p:cNvPr id="6" name="Picture 5" descr="A screenshot of a computer&#10;&#10;Description automatically generated">
            <a:extLst>
              <a:ext uri="{FF2B5EF4-FFF2-40B4-BE49-F238E27FC236}">
                <a16:creationId xmlns:a16="http://schemas.microsoft.com/office/drawing/2014/main" id="{D97BB74B-D75B-0288-2322-963039BE1015}"/>
              </a:ext>
            </a:extLst>
          </p:cNvPr>
          <p:cNvPicPr>
            <a:picLocks noChangeAspect="1"/>
          </p:cNvPicPr>
          <p:nvPr/>
        </p:nvPicPr>
        <p:blipFill rotWithShape="1">
          <a:blip r:embed="rId2"/>
          <a:srcRect l="9441" t="16268" r="9804" b="5650"/>
          <a:stretch/>
        </p:blipFill>
        <p:spPr>
          <a:xfrm>
            <a:off x="259644" y="1625600"/>
            <a:ext cx="6276622" cy="3793067"/>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A4F0065-C953-CDBE-EDB1-4A4B7A67D6FC}"/>
              </a:ext>
            </a:extLst>
          </p:cNvPr>
          <p:cNvPicPr>
            <a:picLocks noChangeAspect="1"/>
          </p:cNvPicPr>
          <p:nvPr/>
        </p:nvPicPr>
        <p:blipFill rotWithShape="1">
          <a:blip r:embed="rId3"/>
          <a:srcRect l="9586" t="16219" r="23746" b="11692"/>
          <a:stretch/>
        </p:blipFill>
        <p:spPr>
          <a:xfrm>
            <a:off x="6691108" y="1853248"/>
            <a:ext cx="5181599" cy="3501850"/>
          </a:xfrm>
          <a:prstGeom prst="rect">
            <a:avLst/>
          </a:prstGeom>
        </p:spPr>
      </p:pic>
    </p:spTree>
    <p:extLst>
      <p:ext uri="{BB962C8B-B14F-4D97-AF65-F5344CB8AC3E}">
        <p14:creationId xmlns:p14="http://schemas.microsoft.com/office/powerpoint/2010/main" val="355451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F45A0-3CBC-A769-3871-255FD84DF082}"/>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D4E16260-6290-EB9C-31A3-54E6ABCDD40D}"/>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B6B56F6C-0068-6BE6-5E49-42571010DE2D}"/>
              </a:ext>
            </a:extLst>
          </p:cNvPr>
          <p:cNvSpPr>
            <a:spLocks noGrp="1"/>
          </p:cNvSpPr>
          <p:nvPr>
            <p:ph sz="half" idx="2"/>
          </p:nvPr>
        </p:nvSpPr>
        <p:spPr/>
        <p:txBody>
          <a:bodyPr/>
          <a:lstStyle/>
          <a:p>
            <a:pPr marL="0" indent="0">
              <a:buNone/>
            </a:pPr>
            <a:r>
              <a:rPr lang="en-US" dirty="0"/>
              <a:t>     </a:t>
            </a:r>
          </a:p>
        </p:txBody>
      </p:sp>
      <p:pic>
        <p:nvPicPr>
          <p:cNvPr id="5" name="InShot_20231204_161814958.mp4">
            <a:hlinkClick r:id="" action="ppaction://media"/>
            <a:extLst>
              <a:ext uri="{FF2B5EF4-FFF2-40B4-BE49-F238E27FC236}">
                <a16:creationId xmlns:a16="http://schemas.microsoft.com/office/drawing/2014/main" id="{BB65A2F5-DC98-6E7E-D957-74CE2DEA0C7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8765" b="17860"/>
          <a:stretch/>
        </p:blipFill>
        <p:spPr>
          <a:xfrm>
            <a:off x="0" y="0"/>
            <a:ext cx="12191999" cy="6856741"/>
          </a:xfrm>
          <a:prstGeom prst="rect">
            <a:avLst/>
          </a:prstGeom>
        </p:spPr>
      </p:pic>
    </p:spTree>
    <p:extLst>
      <p:ext uri="{BB962C8B-B14F-4D97-AF65-F5344CB8AC3E}">
        <p14:creationId xmlns:p14="http://schemas.microsoft.com/office/powerpoint/2010/main" val="606144618"/>
      </p:ext>
    </p:extLst>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A8CE0-1FBB-53E1-57E3-35AD193DCC22}"/>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Deployment and Prediction Example:</a:t>
            </a:r>
            <a:br>
              <a:rPr lang="en-US" sz="3200" b="1" dirty="0">
                <a:latin typeface="Arial" panose="020B0604020202020204" pitchFamily="34" charset="0"/>
                <a:cs typeface="Arial" panose="020B0604020202020204" pitchFamily="34" charset="0"/>
              </a:rPr>
            </a:br>
            <a:endParaRPr lang="en-US" sz="32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B55AB4E-22FF-32A7-33B5-F100F86AC5C3}"/>
              </a:ext>
            </a:extLst>
          </p:cNvPr>
          <p:cNvSpPr>
            <a:spLocks noGrp="1"/>
          </p:cNvSpPr>
          <p:nvPr>
            <p:ph sz="half" idx="1"/>
          </p:nvPr>
        </p:nvSpPr>
        <p:spPr/>
        <p:txBody>
          <a:bodyPr/>
          <a:lstStyle/>
          <a:p>
            <a:pPr marL="0" indent="0">
              <a:buNone/>
            </a:pPr>
            <a:r>
              <a:rPr lang="en-US" dirty="0"/>
              <a:t>   </a:t>
            </a:r>
          </a:p>
        </p:txBody>
      </p:sp>
      <p:sp>
        <p:nvSpPr>
          <p:cNvPr id="4" name="Content Placeholder 3">
            <a:extLst>
              <a:ext uri="{FF2B5EF4-FFF2-40B4-BE49-F238E27FC236}">
                <a16:creationId xmlns:a16="http://schemas.microsoft.com/office/drawing/2014/main" id="{D52ACFC6-8BAB-E1B1-A883-E910A1E0B177}"/>
              </a:ext>
            </a:extLst>
          </p:cNvPr>
          <p:cNvSpPr>
            <a:spLocks noGrp="1"/>
          </p:cNvSpPr>
          <p:nvPr>
            <p:ph sz="half" idx="2"/>
          </p:nvPr>
        </p:nvSpPr>
        <p:spPr/>
        <p:txBody>
          <a:bodyPr/>
          <a:lstStyle/>
          <a:p>
            <a:pPr marL="0" indent="0">
              <a:buNone/>
            </a:pPr>
            <a:r>
              <a:rPr lang="en-US" dirty="0"/>
              <a:t>    </a:t>
            </a:r>
          </a:p>
        </p:txBody>
      </p:sp>
      <p:pic>
        <p:nvPicPr>
          <p:cNvPr id="6" name="Picture 5" descr="A screenshot of a computer&#10;&#10;Description automatically generated">
            <a:extLst>
              <a:ext uri="{FF2B5EF4-FFF2-40B4-BE49-F238E27FC236}">
                <a16:creationId xmlns:a16="http://schemas.microsoft.com/office/drawing/2014/main" id="{90450980-0EEA-BDC2-1C9C-E2291083490C}"/>
              </a:ext>
            </a:extLst>
          </p:cNvPr>
          <p:cNvPicPr>
            <a:picLocks noChangeAspect="1"/>
          </p:cNvPicPr>
          <p:nvPr/>
        </p:nvPicPr>
        <p:blipFill rotWithShape="1">
          <a:blip r:embed="rId2"/>
          <a:srcRect l="10312" t="12386" r="37084"/>
          <a:stretch/>
        </p:blipFill>
        <p:spPr>
          <a:xfrm>
            <a:off x="182223" y="1964267"/>
            <a:ext cx="2641602" cy="261902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8E7AEF47-D983-8122-7959-38B02333415D}"/>
              </a:ext>
            </a:extLst>
          </p:cNvPr>
          <p:cNvPicPr>
            <a:picLocks noChangeAspect="1"/>
          </p:cNvPicPr>
          <p:nvPr/>
        </p:nvPicPr>
        <p:blipFill rotWithShape="1">
          <a:blip r:embed="rId3"/>
          <a:srcRect l="10603" t="27189" r="35092"/>
          <a:stretch/>
        </p:blipFill>
        <p:spPr>
          <a:xfrm>
            <a:off x="3121745" y="3755346"/>
            <a:ext cx="2641603" cy="2498813"/>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8DBB1731-5E11-B108-494F-86D0D38C97AE}"/>
              </a:ext>
            </a:extLst>
          </p:cNvPr>
          <p:cNvPicPr>
            <a:picLocks noChangeAspect="1"/>
          </p:cNvPicPr>
          <p:nvPr/>
        </p:nvPicPr>
        <p:blipFill rotWithShape="1">
          <a:blip r:embed="rId4"/>
          <a:srcRect l="11846" t="24865" r="37085"/>
          <a:stretch/>
        </p:blipFill>
        <p:spPr>
          <a:xfrm>
            <a:off x="5939998" y="1853248"/>
            <a:ext cx="2762935" cy="2498813"/>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FA5FF7C8-5B5C-E65C-587D-15D170EC8BC2}"/>
              </a:ext>
            </a:extLst>
          </p:cNvPr>
          <p:cNvPicPr>
            <a:picLocks noChangeAspect="1"/>
          </p:cNvPicPr>
          <p:nvPr/>
        </p:nvPicPr>
        <p:blipFill rotWithShape="1">
          <a:blip r:embed="rId5"/>
          <a:srcRect l="11329" t="28816" r="33333"/>
          <a:stretch/>
        </p:blipFill>
        <p:spPr>
          <a:xfrm>
            <a:off x="8879521" y="3755345"/>
            <a:ext cx="2762935" cy="2498813"/>
          </a:xfrm>
          <a:prstGeom prst="rect">
            <a:avLst/>
          </a:prstGeom>
        </p:spPr>
      </p:pic>
    </p:spTree>
    <p:extLst>
      <p:ext uri="{BB962C8B-B14F-4D97-AF65-F5344CB8AC3E}">
        <p14:creationId xmlns:p14="http://schemas.microsoft.com/office/powerpoint/2010/main" val="4244390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505B4C-8374-6151-B2BC-F9A9F2222AA3}"/>
              </a:ext>
            </a:extLst>
          </p:cNvPr>
          <p:cNvSpPr txBox="1"/>
          <p:nvPr/>
        </p:nvSpPr>
        <p:spPr>
          <a:xfrm>
            <a:off x="3562164" y="353840"/>
            <a:ext cx="5935063" cy="584775"/>
          </a:xfrm>
          <a:prstGeom prst="rect">
            <a:avLst/>
          </a:prstGeom>
          <a:noFill/>
        </p:spPr>
        <p:txBody>
          <a:bodyPr wrap="square">
            <a:spAutoFit/>
          </a:bodyPr>
          <a:lstStyle/>
          <a:p>
            <a:r>
              <a:rPr lang="en" sz="3200" dirty="0">
                <a:latin typeface="Arial Black" panose="020B0A04020102020204" pitchFamily="34" charset="0"/>
              </a:rPr>
              <a:t>Technology/expertise</a:t>
            </a:r>
            <a:endParaRPr lang="en-US" sz="3200" dirty="0">
              <a:latin typeface="Arial Black" panose="020B0A04020102020204" pitchFamily="34" charset="0"/>
            </a:endParaRPr>
          </a:p>
        </p:txBody>
      </p:sp>
      <p:sp>
        <p:nvSpPr>
          <p:cNvPr id="4" name="Google Shape;169;p22">
            <a:extLst>
              <a:ext uri="{FF2B5EF4-FFF2-40B4-BE49-F238E27FC236}">
                <a16:creationId xmlns:a16="http://schemas.microsoft.com/office/drawing/2014/main" id="{DF8D0CEA-EF7D-86AD-4A20-BF33ADD23DB6}"/>
              </a:ext>
            </a:extLst>
          </p:cNvPr>
          <p:cNvSpPr txBox="1">
            <a:spLocks/>
          </p:cNvSpPr>
          <p:nvPr/>
        </p:nvSpPr>
        <p:spPr>
          <a:xfrm>
            <a:off x="1455198" y="2345949"/>
            <a:ext cx="8149546" cy="176086"/>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70;p22">
            <a:extLst>
              <a:ext uri="{FF2B5EF4-FFF2-40B4-BE49-F238E27FC236}">
                <a16:creationId xmlns:a16="http://schemas.microsoft.com/office/drawing/2014/main" id="{316E8A29-5B90-1DDE-9DCA-66CD648C2E08}"/>
              </a:ext>
            </a:extLst>
          </p:cNvPr>
          <p:cNvSpPr txBox="1">
            <a:spLocks/>
          </p:cNvSpPr>
          <p:nvPr/>
        </p:nvSpPr>
        <p:spPr>
          <a:xfrm>
            <a:off x="1455198" y="1431392"/>
            <a:ext cx="8149546" cy="502971"/>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endParaRPr lang="en-US" dirty="0"/>
          </a:p>
        </p:txBody>
      </p:sp>
      <p:sp>
        <p:nvSpPr>
          <p:cNvPr id="6" name="Google Shape;171;p22">
            <a:extLst>
              <a:ext uri="{FF2B5EF4-FFF2-40B4-BE49-F238E27FC236}">
                <a16:creationId xmlns:a16="http://schemas.microsoft.com/office/drawing/2014/main" id="{1EFFD8F0-F170-00E2-7F42-0C51CF51BE7F}"/>
              </a:ext>
            </a:extLst>
          </p:cNvPr>
          <p:cNvSpPr/>
          <p:nvPr/>
        </p:nvSpPr>
        <p:spPr>
          <a:xfrm>
            <a:off x="1630353" y="3112964"/>
            <a:ext cx="2194636" cy="2288501"/>
          </a:xfrm>
          <a:prstGeom prst="ellipse">
            <a:avLst/>
          </a:prstGeom>
          <a:solidFill>
            <a:schemeClr val="tx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800">
              <a:solidFill>
                <a:schemeClr val="dk1"/>
              </a:solidFill>
              <a:latin typeface="Roboto"/>
              <a:ea typeface="Roboto"/>
              <a:cs typeface="Roboto"/>
              <a:sym typeface="Roboto"/>
            </a:endParaRPr>
          </a:p>
        </p:txBody>
      </p:sp>
      <p:grpSp>
        <p:nvGrpSpPr>
          <p:cNvPr id="7" name="Google Shape;172;p22">
            <a:extLst>
              <a:ext uri="{FF2B5EF4-FFF2-40B4-BE49-F238E27FC236}">
                <a16:creationId xmlns:a16="http://schemas.microsoft.com/office/drawing/2014/main" id="{DCA7173F-0717-910B-9AFF-A14613BF8D1B}"/>
              </a:ext>
            </a:extLst>
          </p:cNvPr>
          <p:cNvGrpSpPr/>
          <p:nvPr/>
        </p:nvGrpSpPr>
        <p:grpSpPr>
          <a:xfrm>
            <a:off x="3886932" y="3167343"/>
            <a:ext cx="1085779" cy="2373048"/>
            <a:chOff x="2979178" y="1775507"/>
            <a:chExt cx="1114951" cy="2336858"/>
          </a:xfrm>
        </p:grpSpPr>
        <p:grpSp>
          <p:nvGrpSpPr>
            <p:cNvPr id="8" name="Google Shape;173;p22">
              <a:extLst>
                <a:ext uri="{FF2B5EF4-FFF2-40B4-BE49-F238E27FC236}">
                  <a16:creationId xmlns:a16="http://schemas.microsoft.com/office/drawing/2014/main" id="{1DEE21B2-011E-BC1D-46EC-81E3C32CFCB0}"/>
                </a:ext>
              </a:extLst>
            </p:cNvPr>
            <p:cNvGrpSpPr/>
            <p:nvPr/>
          </p:nvGrpSpPr>
          <p:grpSpPr>
            <a:xfrm>
              <a:off x="2979178" y="1775507"/>
              <a:ext cx="1114951" cy="2336858"/>
              <a:chOff x="2719062" y="1949392"/>
              <a:chExt cx="1219192" cy="2336858"/>
            </a:xfrm>
          </p:grpSpPr>
          <p:grpSp>
            <p:nvGrpSpPr>
              <p:cNvPr id="10" name="Google Shape;174;p22">
                <a:extLst>
                  <a:ext uri="{FF2B5EF4-FFF2-40B4-BE49-F238E27FC236}">
                    <a16:creationId xmlns:a16="http://schemas.microsoft.com/office/drawing/2014/main" id="{7E6358E8-BF0F-EB81-A5D5-239DC8940EA8}"/>
                  </a:ext>
                </a:extLst>
              </p:cNvPr>
              <p:cNvGrpSpPr/>
              <p:nvPr/>
            </p:nvGrpSpPr>
            <p:grpSpPr>
              <a:xfrm flipH="1">
                <a:off x="2719062" y="1949392"/>
                <a:ext cx="1219192" cy="533400"/>
                <a:chOff x="1676400" y="1733550"/>
                <a:chExt cx="1600200" cy="533400"/>
              </a:xfrm>
            </p:grpSpPr>
            <p:cxnSp>
              <p:nvCxnSpPr>
                <p:cNvPr id="14" name="Google Shape;175;p22">
                  <a:extLst>
                    <a:ext uri="{FF2B5EF4-FFF2-40B4-BE49-F238E27FC236}">
                      <a16:creationId xmlns:a16="http://schemas.microsoft.com/office/drawing/2014/main" id="{2DFAEC2E-EA51-47A7-F21C-D1CD00E58916}"/>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5" name="Google Shape;176;p22">
                  <a:extLst>
                    <a:ext uri="{FF2B5EF4-FFF2-40B4-BE49-F238E27FC236}">
                      <a16:creationId xmlns:a16="http://schemas.microsoft.com/office/drawing/2014/main" id="{D92521DD-DAC2-9E1D-9962-37A322FA6A12}"/>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nvGrpSpPr>
              <p:cNvPr id="11" name="Google Shape;177;p22">
                <a:extLst>
                  <a:ext uri="{FF2B5EF4-FFF2-40B4-BE49-F238E27FC236}">
                    <a16:creationId xmlns:a16="http://schemas.microsoft.com/office/drawing/2014/main" id="{F8256F83-B47D-2B02-896B-71A56A4E26E6}"/>
                  </a:ext>
                </a:extLst>
              </p:cNvPr>
              <p:cNvGrpSpPr/>
              <p:nvPr/>
            </p:nvGrpSpPr>
            <p:grpSpPr>
              <a:xfrm rot="10800000">
                <a:off x="2719062" y="3752850"/>
                <a:ext cx="1219192" cy="533400"/>
                <a:chOff x="1676400" y="1733550"/>
                <a:chExt cx="1600200" cy="533400"/>
              </a:xfrm>
            </p:grpSpPr>
            <p:cxnSp>
              <p:nvCxnSpPr>
                <p:cNvPr id="12" name="Google Shape;178;p22">
                  <a:extLst>
                    <a:ext uri="{FF2B5EF4-FFF2-40B4-BE49-F238E27FC236}">
                      <a16:creationId xmlns:a16="http://schemas.microsoft.com/office/drawing/2014/main" id="{E11E2776-C071-54BD-D4E1-C4F476190C03}"/>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3" name="Google Shape;179;p22">
                  <a:extLst>
                    <a:ext uri="{FF2B5EF4-FFF2-40B4-BE49-F238E27FC236}">
                      <a16:creationId xmlns:a16="http://schemas.microsoft.com/office/drawing/2014/main" id="{C30721D4-F52E-5739-3732-393BDCA099B6}"/>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cxnSp>
          <p:nvCxnSpPr>
            <p:cNvPr id="9" name="Google Shape;180;p22">
              <a:extLst>
                <a:ext uri="{FF2B5EF4-FFF2-40B4-BE49-F238E27FC236}">
                  <a16:creationId xmlns:a16="http://schemas.microsoft.com/office/drawing/2014/main" id="{12DB369A-7F88-5EFF-D5D9-546EC2E43116}"/>
                </a:ext>
              </a:extLst>
            </p:cNvPr>
            <p:cNvCxnSpPr/>
            <p:nvPr/>
          </p:nvCxnSpPr>
          <p:spPr>
            <a:xfrm rot="10800000">
              <a:off x="3171860" y="2943937"/>
              <a:ext cx="922200" cy="0"/>
            </a:xfrm>
            <a:prstGeom prst="straightConnector1">
              <a:avLst/>
            </a:prstGeom>
            <a:noFill/>
            <a:ln w="19050" cap="rnd" cmpd="sng">
              <a:solidFill>
                <a:srgbClr val="D8D8D8"/>
              </a:solidFill>
              <a:prstDash val="solid"/>
              <a:round/>
              <a:headEnd type="none" w="sm" len="sm"/>
              <a:tailEnd type="none" w="sm" len="sm"/>
            </a:ln>
          </p:spPr>
        </p:cxnSp>
      </p:grpSp>
      <p:sp>
        <p:nvSpPr>
          <p:cNvPr id="16" name="Google Shape;181;p22">
            <a:extLst>
              <a:ext uri="{FF2B5EF4-FFF2-40B4-BE49-F238E27FC236}">
                <a16:creationId xmlns:a16="http://schemas.microsoft.com/office/drawing/2014/main" id="{171D6989-314B-C353-9F90-362F4916BFDB}"/>
              </a:ext>
            </a:extLst>
          </p:cNvPr>
          <p:cNvSpPr/>
          <p:nvPr/>
        </p:nvSpPr>
        <p:spPr>
          <a:xfrm>
            <a:off x="5146836" y="2740464"/>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17" name="Google Shape;182;p22">
            <a:extLst>
              <a:ext uri="{FF2B5EF4-FFF2-40B4-BE49-F238E27FC236}">
                <a16:creationId xmlns:a16="http://schemas.microsoft.com/office/drawing/2014/main" id="{2D1E2012-16DC-4A1E-406D-2F9E6E08E7E9}"/>
              </a:ext>
            </a:extLst>
          </p:cNvPr>
          <p:cNvSpPr/>
          <p:nvPr/>
        </p:nvSpPr>
        <p:spPr>
          <a:xfrm>
            <a:off x="5409269" y="3011040"/>
            <a:ext cx="377694" cy="393847"/>
          </a:xfrm>
          <a:custGeom>
            <a:avLst/>
            <a:gdLst/>
            <a:ahLst/>
            <a:cxnLst/>
            <a:rect l="l" t="t" r="r" b="b"/>
            <a:pathLst>
              <a:path w="256" h="256" extrusionOk="0">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18" name="Google Shape;183;p22">
            <a:extLst>
              <a:ext uri="{FF2B5EF4-FFF2-40B4-BE49-F238E27FC236}">
                <a16:creationId xmlns:a16="http://schemas.microsoft.com/office/drawing/2014/main" id="{47602DA0-6439-83DD-8385-532C63A806A1}"/>
              </a:ext>
            </a:extLst>
          </p:cNvPr>
          <p:cNvSpPr txBox="1"/>
          <p:nvPr/>
        </p:nvSpPr>
        <p:spPr>
          <a:xfrm>
            <a:off x="6193234" y="2948063"/>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1"/>
              </a:buClr>
              <a:buSzPts val="1200"/>
              <a:buFont typeface="Noto Sans Symbols"/>
              <a:buNone/>
            </a:pPr>
            <a:r>
              <a:rPr lang="en-US" sz="1050" b="1" i="0" dirty="0">
                <a:solidFill>
                  <a:schemeClr val="accent1">
                    <a:lumMod val="60000"/>
                    <a:lumOff val="40000"/>
                  </a:schemeClr>
                </a:solidFill>
                <a:effectLst/>
                <a:latin typeface="Söhne"/>
              </a:rPr>
              <a:t>Machine Learning Algorithms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use of ML algorithms like CNNs for emotion classification.</a:t>
            </a:r>
            <a:endParaRPr sz="900" dirty="0">
              <a:latin typeface="Arial" panose="020B0604020202020204" pitchFamily="34" charset="0"/>
              <a:cs typeface="Arial" panose="020B0604020202020204" pitchFamily="34" charset="0"/>
            </a:endParaRPr>
          </a:p>
        </p:txBody>
      </p:sp>
      <p:sp>
        <p:nvSpPr>
          <p:cNvPr id="19" name="Google Shape;184;p22">
            <a:extLst>
              <a:ext uri="{FF2B5EF4-FFF2-40B4-BE49-F238E27FC236}">
                <a16:creationId xmlns:a16="http://schemas.microsoft.com/office/drawing/2014/main" id="{ED052B10-44B7-E065-D71C-BF3FE219E282}"/>
              </a:ext>
            </a:extLst>
          </p:cNvPr>
          <p:cNvSpPr/>
          <p:nvPr/>
        </p:nvSpPr>
        <p:spPr>
          <a:xfrm>
            <a:off x="5146836" y="3901462"/>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20" name="Google Shape;185;p22">
            <a:extLst>
              <a:ext uri="{FF2B5EF4-FFF2-40B4-BE49-F238E27FC236}">
                <a16:creationId xmlns:a16="http://schemas.microsoft.com/office/drawing/2014/main" id="{CF07504F-E054-FFF9-C2AD-BFF5E770CCB4}"/>
              </a:ext>
            </a:extLst>
          </p:cNvPr>
          <p:cNvSpPr/>
          <p:nvPr/>
        </p:nvSpPr>
        <p:spPr>
          <a:xfrm>
            <a:off x="5416669" y="4185771"/>
            <a:ext cx="363279" cy="366790"/>
          </a:xfrm>
          <a:custGeom>
            <a:avLst/>
            <a:gdLst/>
            <a:ahLst/>
            <a:cxnLst/>
            <a:rect l="l" t="t" r="r" b="b"/>
            <a:pathLst>
              <a:path w="256" h="248" extrusionOk="0">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21" name="Google Shape;186;p22">
            <a:extLst>
              <a:ext uri="{FF2B5EF4-FFF2-40B4-BE49-F238E27FC236}">
                <a16:creationId xmlns:a16="http://schemas.microsoft.com/office/drawing/2014/main" id="{7248FE1E-D15C-BF44-0FBA-64B4F1060C17}"/>
              </a:ext>
            </a:extLst>
          </p:cNvPr>
          <p:cNvSpPr txBox="1"/>
          <p:nvPr/>
        </p:nvSpPr>
        <p:spPr>
          <a:xfrm>
            <a:off x="6193234" y="4074850"/>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2"/>
              </a:buClr>
              <a:buSzPts val="1200"/>
              <a:buFont typeface="Noto Sans Symbols"/>
              <a:buNone/>
            </a:pPr>
            <a:r>
              <a:rPr lang="en-US" sz="1050" b="1" i="0" dirty="0">
                <a:solidFill>
                  <a:srgbClr val="FFC000"/>
                </a:solidFill>
                <a:effectLst/>
                <a:latin typeface="Söhne"/>
              </a:rPr>
              <a:t>Data Processing Skills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Emphasize the ability to collect and preprocess diverse facial expression data.</a:t>
            </a:r>
            <a:endParaRPr sz="900" dirty="0">
              <a:latin typeface="Arial" panose="020B0604020202020204" pitchFamily="34" charset="0"/>
              <a:cs typeface="Arial" panose="020B0604020202020204" pitchFamily="34" charset="0"/>
            </a:endParaRPr>
          </a:p>
        </p:txBody>
      </p:sp>
      <p:sp>
        <p:nvSpPr>
          <p:cNvPr id="22" name="Google Shape;187;p22">
            <a:extLst>
              <a:ext uri="{FF2B5EF4-FFF2-40B4-BE49-F238E27FC236}">
                <a16:creationId xmlns:a16="http://schemas.microsoft.com/office/drawing/2014/main" id="{BDFE9564-1B16-4B4A-3448-3B3AB620EC92}"/>
              </a:ext>
            </a:extLst>
          </p:cNvPr>
          <p:cNvSpPr/>
          <p:nvPr/>
        </p:nvSpPr>
        <p:spPr>
          <a:xfrm>
            <a:off x="5146836" y="5028249"/>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grpSp>
        <p:nvGrpSpPr>
          <p:cNvPr id="23" name="Google Shape;188;p22">
            <a:extLst>
              <a:ext uri="{FF2B5EF4-FFF2-40B4-BE49-F238E27FC236}">
                <a16:creationId xmlns:a16="http://schemas.microsoft.com/office/drawing/2014/main" id="{06535134-0EEF-AD6A-C004-1EC37005A011}"/>
              </a:ext>
            </a:extLst>
          </p:cNvPr>
          <p:cNvGrpSpPr/>
          <p:nvPr/>
        </p:nvGrpSpPr>
        <p:grpSpPr>
          <a:xfrm>
            <a:off x="5422572" y="5334916"/>
            <a:ext cx="351611" cy="322703"/>
            <a:chOff x="10059988" y="2759075"/>
            <a:chExt cx="463548" cy="407988"/>
          </a:xfrm>
        </p:grpSpPr>
        <p:sp>
          <p:nvSpPr>
            <p:cNvPr id="24" name="Google Shape;189;p22">
              <a:extLst>
                <a:ext uri="{FF2B5EF4-FFF2-40B4-BE49-F238E27FC236}">
                  <a16:creationId xmlns:a16="http://schemas.microsoft.com/office/drawing/2014/main" id="{1B2D6C60-E020-C149-A08C-6CDAB4B2E98C}"/>
                </a:ext>
              </a:extLst>
            </p:cNvPr>
            <p:cNvSpPr/>
            <p:nvPr/>
          </p:nvSpPr>
          <p:spPr>
            <a:xfrm>
              <a:off x="10059988" y="2759075"/>
              <a:ext cx="463548" cy="168274"/>
            </a:xfrm>
            <a:custGeom>
              <a:avLst/>
              <a:gdLst/>
              <a:ahLst/>
              <a:cxnLst/>
              <a:rect l="l" t="t" r="r" b="b"/>
              <a:pathLst>
                <a:path w="3212" h="1164" extrusionOk="0">
                  <a:moveTo>
                    <a:pt x="1606" y="0"/>
                  </a:moveTo>
                  <a:lnTo>
                    <a:pt x="1606" y="0"/>
                  </a:lnTo>
                  <a:lnTo>
                    <a:pt x="1712" y="2"/>
                  </a:lnTo>
                  <a:lnTo>
                    <a:pt x="1815" y="5"/>
                  </a:lnTo>
                  <a:lnTo>
                    <a:pt x="1917" y="11"/>
                  </a:lnTo>
                  <a:lnTo>
                    <a:pt x="2016" y="19"/>
                  </a:lnTo>
                  <a:lnTo>
                    <a:pt x="2114" y="30"/>
                  </a:lnTo>
                  <a:lnTo>
                    <a:pt x="2208" y="43"/>
                  </a:lnTo>
                  <a:lnTo>
                    <a:pt x="2299" y="57"/>
                  </a:lnTo>
                  <a:lnTo>
                    <a:pt x="2388" y="74"/>
                  </a:lnTo>
                  <a:lnTo>
                    <a:pt x="2472" y="92"/>
                  </a:lnTo>
                  <a:lnTo>
                    <a:pt x="2554" y="112"/>
                  </a:lnTo>
                  <a:lnTo>
                    <a:pt x="2632" y="135"/>
                  </a:lnTo>
                  <a:lnTo>
                    <a:pt x="2706" y="158"/>
                  </a:lnTo>
                  <a:lnTo>
                    <a:pt x="2775" y="183"/>
                  </a:lnTo>
                  <a:lnTo>
                    <a:pt x="2841" y="210"/>
                  </a:lnTo>
                  <a:lnTo>
                    <a:pt x="2902" y="238"/>
                  </a:lnTo>
                  <a:lnTo>
                    <a:pt x="2958" y="268"/>
                  </a:lnTo>
                  <a:lnTo>
                    <a:pt x="3009" y="299"/>
                  </a:lnTo>
                  <a:lnTo>
                    <a:pt x="3055" y="331"/>
                  </a:lnTo>
                  <a:lnTo>
                    <a:pt x="3096" y="364"/>
                  </a:lnTo>
                  <a:lnTo>
                    <a:pt x="3130" y="398"/>
                  </a:lnTo>
                  <a:lnTo>
                    <a:pt x="3159" y="433"/>
                  </a:lnTo>
                  <a:lnTo>
                    <a:pt x="3182" y="469"/>
                  </a:lnTo>
                  <a:lnTo>
                    <a:pt x="3199" y="506"/>
                  </a:lnTo>
                  <a:lnTo>
                    <a:pt x="3209" y="544"/>
                  </a:lnTo>
                  <a:lnTo>
                    <a:pt x="3212" y="582"/>
                  </a:lnTo>
                  <a:lnTo>
                    <a:pt x="3209" y="620"/>
                  </a:lnTo>
                  <a:lnTo>
                    <a:pt x="3199" y="658"/>
                  </a:lnTo>
                  <a:lnTo>
                    <a:pt x="3182" y="695"/>
                  </a:lnTo>
                  <a:lnTo>
                    <a:pt x="3159" y="731"/>
                  </a:lnTo>
                  <a:lnTo>
                    <a:pt x="3130" y="766"/>
                  </a:lnTo>
                  <a:lnTo>
                    <a:pt x="3096" y="800"/>
                  </a:lnTo>
                  <a:lnTo>
                    <a:pt x="3055" y="833"/>
                  </a:lnTo>
                  <a:lnTo>
                    <a:pt x="3009" y="865"/>
                  </a:lnTo>
                  <a:lnTo>
                    <a:pt x="2958" y="896"/>
                  </a:lnTo>
                  <a:lnTo>
                    <a:pt x="2902" y="926"/>
                  </a:lnTo>
                  <a:lnTo>
                    <a:pt x="2841" y="954"/>
                  </a:lnTo>
                  <a:lnTo>
                    <a:pt x="2775" y="981"/>
                  </a:lnTo>
                  <a:lnTo>
                    <a:pt x="2706" y="1006"/>
                  </a:lnTo>
                  <a:lnTo>
                    <a:pt x="2632" y="1030"/>
                  </a:lnTo>
                  <a:lnTo>
                    <a:pt x="2554" y="1052"/>
                  </a:lnTo>
                  <a:lnTo>
                    <a:pt x="2472" y="1072"/>
                  </a:lnTo>
                  <a:lnTo>
                    <a:pt x="2388" y="1090"/>
                  </a:lnTo>
                  <a:lnTo>
                    <a:pt x="2299" y="1107"/>
                  </a:lnTo>
                  <a:lnTo>
                    <a:pt x="2208" y="1122"/>
                  </a:lnTo>
                  <a:lnTo>
                    <a:pt x="2114" y="1134"/>
                  </a:lnTo>
                  <a:lnTo>
                    <a:pt x="2016" y="1145"/>
                  </a:lnTo>
                  <a:lnTo>
                    <a:pt x="1917" y="1153"/>
                  </a:lnTo>
                  <a:lnTo>
                    <a:pt x="1815" y="1159"/>
                  </a:lnTo>
                  <a:lnTo>
                    <a:pt x="1712" y="1163"/>
                  </a:lnTo>
                  <a:lnTo>
                    <a:pt x="1606" y="1164"/>
                  </a:lnTo>
                  <a:lnTo>
                    <a:pt x="1500" y="1163"/>
                  </a:lnTo>
                  <a:lnTo>
                    <a:pt x="1397" y="1159"/>
                  </a:lnTo>
                  <a:lnTo>
                    <a:pt x="1295" y="1153"/>
                  </a:lnTo>
                  <a:lnTo>
                    <a:pt x="1195" y="1145"/>
                  </a:lnTo>
                  <a:lnTo>
                    <a:pt x="1098" y="1134"/>
                  </a:lnTo>
                  <a:lnTo>
                    <a:pt x="1004" y="1122"/>
                  </a:lnTo>
                  <a:lnTo>
                    <a:pt x="912" y="1107"/>
                  </a:lnTo>
                  <a:lnTo>
                    <a:pt x="824" y="1090"/>
                  </a:lnTo>
                  <a:lnTo>
                    <a:pt x="739" y="1072"/>
                  </a:lnTo>
                  <a:lnTo>
                    <a:pt x="658" y="1052"/>
                  </a:lnTo>
                  <a:lnTo>
                    <a:pt x="580" y="1030"/>
                  </a:lnTo>
                  <a:lnTo>
                    <a:pt x="506" y="1006"/>
                  </a:lnTo>
                  <a:lnTo>
                    <a:pt x="436" y="981"/>
                  </a:lnTo>
                  <a:lnTo>
                    <a:pt x="371" y="954"/>
                  </a:lnTo>
                  <a:lnTo>
                    <a:pt x="310" y="926"/>
                  </a:lnTo>
                  <a:lnTo>
                    <a:pt x="254" y="896"/>
                  </a:lnTo>
                  <a:lnTo>
                    <a:pt x="203" y="865"/>
                  </a:lnTo>
                  <a:lnTo>
                    <a:pt x="157" y="833"/>
                  </a:lnTo>
                  <a:lnTo>
                    <a:pt x="116" y="800"/>
                  </a:lnTo>
                  <a:lnTo>
                    <a:pt x="82" y="766"/>
                  </a:lnTo>
                  <a:lnTo>
                    <a:pt x="53" y="731"/>
                  </a:lnTo>
                  <a:lnTo>
                    <a:pt x="30" y="695"/>
                  </a:lnTo>
                  <a:lnTo>
                    <a:pt x="13" y="658"/>
                  </a:lnTo>
                  <a:lnTo>
                    <a:pt x="3" y="620"/>
                  </a:lnTo>
                  <a:lnTo>
                    <a:pt x="0" y="582"/>
                  </a:lnTo>
                  <a:lnTo>
                    <a:pt x="3" y="544"/>
                  </a:lnTo>
                  <a:lnTo>
                    <a:pt x="13" y="506"/>
                  </a:lnTo>
                  <a:lnTo>
                    <a:pt x="30" y="469"/>
                  </a:lnTo>
                  <a:lnTo>
                    <a:pt x="53" y="433"/>
                  </a:lnTo>
                  <a:lnTo>
                    <a:pt x="82" y="398"/>
                  </a:lnTo>
                  <a:lnTo>
                    <a:pt x="116" y="364"/>
                  </a:lnTo>
                  <a:lnTo>
                    <a:pt x="157" y="331"/>
                  </a:lnTo>
                  <a:lnTo>
                    <a:pt x="203" y="299"/>
                  </a:lnTo>
                  <a:lnTo>
                    <a:pt x="254" y="268"/>
                  </a:lnTo>
                  <a:lnTo>
                    <a:pt x="310" y="238"/>
                  </a:lnTo>
                  <a:lnTo>
                    <a:pt x="371" y="210"/>
                  </a:lnTo>
                  <a:lnTo>
                    <a:pt x="436" y="183"/>
                  </a:lnTo>
                  <a:lnTo>
                    <a:pt x="506" y="158"/>
                  </a:lnTo>
                  <a:lnTo>
                    <a:pt x="580" y="135"/>
                  </a:lnTo>
                  <a:lnTo>
                    <a:pt x="658" y="112"/>
                  </a:lnTo>
                  <a:lnTo>
                    <a:pt x="739" y="92"/>
                  </a:lnTo>
                  <a:lnTo>
                    <a:pt x="824" y="74"/>
                  </a:lnTo>
                  <a:lnTo>
                    <a:pt x="912" y="57"/>
                  </a:lnTo>
                  <a:lnTo>
                    <a:pt x="1004" y="43"/>
                  </a:lnTo>
                  <a:lnTo>
                    <a:pt x="1098" y="30"/>
                  </a:lnTo>
                  <a:lnTo>
                    <a:pt x="1195" y="19"/>
                  </a:lnTo>
                  <a:lnTo>
                    <a:pt x="1295" y="11"/>
                  </a:lnTo>
                  <a:lnTo>
                    <a:pt x="1397" y="5"/>
                  </a:lnTo>
                  <a:lnTo>
                    <a:pt x="1500" y="2"/>
                  </a:lnTo>
                  <a:lnTo>
                    <a:pt x="1606"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5" name="Google Shape;190;p22">
              <a:extLst>
                <a:ext uri="{FF2B5EF4-FFF2-40B4-BE49-F238E27FC236}">
                  <a16:creationId xmlns:a16="http://schemas.microsoft.com/office/drawing/2014/main" id="{77B3A338-443F-3D86-7C0E-5490BE3DA7C8}"/>
                </a:ext>
              </a:extLst>
            </p:cNvPr>
            <p:cNvSpPr/>
            <p:nvPr/>
          </p:nvSpPr>
          <p:spPr>
            <a:xfrm>
              <a:off x="10059988" y="2917825"/>
              <a:ext cx="463548" cy="93664"/>
            </a:xfrm>
            <a:custGeom>
              <a:avLst/>
              <a:gdLst/>
              <a:ahLst/>
              <a:cxnLst/>
              <a:rect l="l" t="t" r="r" b="b"/>
              <a:pathLst>
                <a:path w="3212" h="648" extrusionOk="0">
                  <a:moveTo>
                    <a:pt x="11" y="0"/>
                  </a:moveTo>
                  <a:lnTo>
                    <a:pt x="87" y="40"/>
                  </a:lnTo>
                  <a:lnTo>
                    <a:pt x="169" y="78"/>
                  </a:lnTo>
                  <a:lnTo>
                    <a:pt x="256" y="114"/>
                  </a:lnTo>
                  <a:lnTo>
                    <a:pt x="346" y="147"/>
                  </a:lnTo>
                  <a:lnTo>
                    <a:pt x="442" y="179"/>
                  </a:lnTo>
                  <a:lnTo>
                    <a:pt x="543" y="207"/>
                  </a:lnTo>
                  <a:lnTo>
                    <a:pt x="647" y="233"/>
                  </a:lnTo>
                  <a:lnTo>
                    <a:pt x="756" y="257"/>
                  </a:lnTo>
                  <a:lnTo>
                    <a:pt x="869" y="277"/>
                  </a:lnTo>
                  <a:lnTo>
                    <a:pt x="985" y="295"/>
                  </a:lnTo>
                  <a:lnTo>
                    <a:pt x="1103" y="310"/>
                  </a:lnTo>
                  <a:lnTo>
                    <a:pt x="1225" y="322"/>
                  </a:lnTo>
                  <a:lnTo>
                    <a:pt x="1349" y="330"/>
                  </a:lnTo>
                  <a:lnTo>
                    <a:pt x="1477" y="336"/>
                  </a:lnTo>
                  <a:lnTo>
                    <a:pt x="1606" y="338"/>
                  </a:lnTo>
                  <a:lnTo>
                    <a:pt x="1735" y="336"/>
                  </a:lnTo>
                  <a:lnTo>
                    <a:pt x="1862" y="330"/>
                  </a:lnTo>
                  <a:lnTo>
                    <a:pt x="1987" y="322"/>
                  </a:lnTo>
                  <a:lnTo>
                    <a:pt x="2109" y="310"/>
                  </a:lnTo>
                  <a:lnTo>
                    <a:pt x="2228" y="295"/>
                  </a:lnTo>
                  <a:lnTo>
                    <a:pt x="2343" y="277"/>
                  </a:lnTo>
                  <a:lnTo>
                    <a:pt x="2455" y="257"/>
                  </a:lnTo>
                  <a:lnTo>
                    <a:pt x="2564" y="233"/>
                  </a:lnTo>
                  <a:lnTo>
                    <a:pt x="2669" y="207"/>
                  </a:lnTo>
                  <a:lnTo>
                    <a:pt x="2769" y="179"/>
                  </a:lnTo>
                  <a:lnTo>
                    <a:pt x="2865" y="147"/>
                  </a:lnTo>
                  <a:lnTo>
                    <a:pt x="2957" y="114"/>
                  </a:lnTo>
                  <a:lnTo>
                    <a:pt x="3044" y="78"/>
                  </a:lnTo>
                  <a:lnTo>
                    <a:pt x="3125" y="40"/>
                  </a:lnTo>
                  <a:lnTo>
                    <a:pt x="3202" y="0"/>
                  </a:lnTo>
                  <a:lnTo>
                    <a:pt x="3209" y="33"/>
                  </a:lnTo>
                  <a:lnTo>
                    <a:pt x="3212" y="66"/>
                  </a:lnTo>
                  <a:lnTo>
                    <a:pt x="3209" y="104"/>
                  </a:lnTo>
                  <a:lnTo>
                    <a:pt x="3199" y="142"/>
                  </a:lnTo>
                  <a:lnTo>
                    <a:pt x="3182" y="179"/>
                  </a:lnTo>
                  <a:lnTo>
                    <a:pt x="3159" y="215"/>
                  </a:lnTo>
                  <a:lnTo>
                    <a:pt x="3130" y="250"/>
                  </a:lnTo>
                  <a:lnTo>
                    <a:pt x="3096" y="284"/>
                  </a:lnTo>
                  <a:lnTo>
                    <a:pt x="3055" y="317"/>
                  </a:lnTo>
                  <a:lnTo>
                    <a:pt x="3009" y="350"/>
                  </a:lnTo>
                  <a:lnTo>
                    <a:pt x="2958" y="381"/>
                  </a:lnTo>
                  <a:lnTo>
                    <a:pt x="2902" y="410"/>
                  </a:lnTo>
                  <a:lnTo>
                    <a:pt x="2841" y="439"/>
                  </a:lnTo>
                  <a:lnTo>
                    <a:pt x="2775" y="465"/>
                  </a:lnTo>
                  <a:lnTo>
                    <a:pt x="2706" y="491"/>
                  </a:lnTo>
                  <a:lnTo>
                    <a:pt x="2632" y="514"/>
                  </a:lnTo>
                  <a:lnTo>
                    <a:pt x="2554" y="536"/>
                  </a:lnTo>
                  <a:lnTo>
                    <a:pt x="2472" y="557"/>
                  </a:lnTo>
                  <a:lnTo>
                    <a:pt x="2388" y="575"/>
                  </a:lnTo>
                  <a:lnTo>
                    <a:pt x="2299" y="592"/>
                  </a:lnTo>
                  <a:lnTo>
                    <a:pt x="2208" y="606"/>
                  </a:lnTo>
                  <a:lnTo>
                    <a:pt x="2114" y="619"/>
                  </a:lnTo>
                  <a:lnTo>
                    <a:pt x="2016" y="629"/>
                  </a:lnTo>
                  <a:lnTo>
                    <a:pt x="1917" y="638"/>
                  </a:lnTo>
                  <a:lnTo>
                    <a:pt x="1815" y="644"/>
                  </a:lnTo>
                  <a:lnTo>
                    <a:pt x="1712" y="647"/>
                  </a:lnTo>
                  <a:lnTo>
                    <a:pt x="1606" y="648"/>
                  </a:lnTo>
                  <a:lnTo>
                    <a:pt x="1500" y="647"/>
                  </a:lnTo>
                  <a:lnTo>
                    <a:pt x="1397" y="644"/>
                  </a:lnTo>
                  <a:lnTo>
                    <a:pt x="1295" y="638"/>
                  </a:lnTo>
                  <a:lnTo>
                    <a:pt x="1195" y="629"/>
                  </a:lnTo>
                  <a:lnTo>
                    <a:pt x="1098" y="619"/>
                  </a:lnTo>
                  <a:lnTo>
                    <a:pt x="1004" y="606"/>
                  </a:lnTo>
                  <a:lnTo>
                    <a:pt x="912" y="592"/>
                  </a:lnTo>
                  <a:lnTo>
                    <a:pt x="824" y="575"/>
                  </a:lnTo>
                  <a:lnTo>
                    <a:pt x="739" y="557"/>
                  </a:lnTo>
                  <a:lnTo>
                    <a:pt x="658" y="536"/>
                  </a:lnTo>
                  <a:lnTo>
                    <a:pt x="580" y="514"/>
                  </a:lnTo>
                  <a:lnTo>
                    <a:pt x="506" y="491"/>
                  </a:lnTo>
                  <a:lnTo>
                    <a:pt x="436" y="465"/>
                  </a:lnTo>
                  <a:lnTo>
                    <a:pt x="371" y="439"/>
                  </a:lnTo>
                  <a:lnTo>
                    <a:pt x="310" y="410"/>
                  </a:lnTo>
                  <a:lnTo>
                    <a:pt x="254" y="381"/>
                  </a:lnTo>
                  <a:lnTo>
                    <a:pt x="203" y="350"/>
                  </a:lnTo>
                  <a:lnTo>
                    <a:pt x="157" y="317"/>
                  </a:lnTo>
                  <a:lnTo>
                    <a:pt x="116" y="284"/>
                  </a:lnTo>
                  <a:lnTo>
                    <a:pt x="82" y="250"/>
                  </a:lnTo>
                  <a:lnTo>
                    <a:pt x="53" y="215"/>
                  </a:lnTo>
                  <a:lnTo>
                    <a:pt x="30" y="179"/>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6" name="Google Shape;191;p22">
              <a:extLst>
                <a:ext uri="{FF2B5EF4-FFF2-40B4-BE49-F238E27FC236}">
                  <a16:creationId xmlns:a16="http://schemas.microsoft.com/office/drawing/2014/main" id="{31961126-6979-11B9-30B7-57C4B74376BE}"/>
                </a:ext>
              </a:extLst>
            </p:cNvPr>
            <p:cNvSpPr/>
            <p:nvPr/>
          </p:nvSpPr>
          <p:spPr>
            <a:xfrm>
              <a:off x="10059988" y="2995613"/>
              <a:ext cx="463548" cy="93663"/>
            </a:xfrm>
            <a:custGeom>
              <a:avLst/>
              <a:gdLst/>
              <a:ahLst/>
              <a:cxnLst/>
              <a:rect l="l" t="t" r="r" b="b"/>
              <a:pathLst>
                <a:path w="3212" h="647" extrusionOk="0">
                  <a:moveTo>
                    <a:pt x="11" y="0"/>
                  </a:moveTo>
                  <a:lnTo>
                    <a:pt x="87" y="40"/>
                  </a:lnTo>
                  <a:lnTo>
                    <a:pt x="169" y="78"/>
                  </a:lnTo>
                  <a:lnTo>
                    <a:pt x="256" y="114"/>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4"/>
                  </a:lnTo>
                  <a:lnTo>
                    <a:pt x="3044" y="78"/>
                  </a:lnTo>
                  <a:lnTo>
                    <a:pt x="3125" y="40"/>
                  </a:lnTo>
                  <a:lnTo>
                    <a:pt x="3202" y="0"/>
                  </a:lnTo>
                  <a:lnTo>
                    <a:pt x="3209" y="33"/>
                  </a:lnTo>
                  <a:lnTo>
                    <a:pt x="3212" y="66"/>
                  </a:lnTo>
                  <a:lnTo>
                    <a:pt x="3209" y="104"/>
                  </a:lnTo>
                  <a:lnTo>
                    <a:pt x="3199" y="142"/>
                  </a:lnTo>
                  <a:lnTo>
                    <a:pt x="3182" y="178"/>
                  </a:lnTo>
                  <a:lnTo>
                    <a:pt x="3159" y="215"/>
                  </a:lnTo>
                  <a:lnTo>
                    <a:pt x="3130" y="250"/>
                  </a:lnTo>
                  <a:lnTo>
                    <a:pt x="3096" y="284"/>
                  </a:lnTo>
                  <a:lnTo>
                    <a:pt x="3055" y="317"/>
                  </a:lnTo>
                  <a:lnTo>
                    <a:pt x="3009" y="349"/>
                  </a:lnTo>
                  <a:lnTo>
                    <a:pt x="2958" y="380"/>
                  </a:lnTo>
                  <a:lnTo>
                    <a:pt x="2902" y="409"/>
                  </a:lnTo>
                  <a:lnTo>
                    <a:pt x="2841" y="438"/>
                  </a:lnTo>
                  <a:lnTo>
                    <a:pt x="2775" y="464"/>
                  </a:lnTo>
                  <a:lnTo>
                    <a:pt x="2706" y="490"/>
                  </a:lnTo>
                  <a:lnTo>
                    <a:pt x="2632" y="513"/>
                  </a:lnTo>
                  <a:lnTo>
                    <a:pt x="2554" y="535"/>
                  </a:lnTo>
                  <a:lnTo>
                    <a:pt x="2472" y="556"/>
                  </a:lnTo>
                  <a:lnTo>
                    <a:pt x="2388" y="574"/>
                  </a:lnTo>
                  <a:lnTo>
                    <a:pt x="2299" y="591"/>
                  </a:lnTo>
                  <a:lnTo>
                    <a:pt x="2208" y="605"/>
                  </a:lnTo>
                  <a:lnTo>
                    <a:pt x="2114" y="618"/>
                  </a:lnTo>
                  <a:lnTo>
                    <a:pt x="2016" y="628"/>
                  </a:lnTo>
                  <a:lnTo>
                    <a:pt x="1917" y="637"/>
                  </a:lnTo>
                  <a:lnTo>
                    <a:pt x="1815" y="643"/>
                  </a:lnTo>
                  <a:lnTo>
                    <a:pt x="1712" y="646"/>
                  </a:lnTo>
                  <a:lnTo>
                    <a:pt x="1606" y="647"/>
                  </a:lnTo>
                  <a:lnTo>
                    <a:pt x="1500" y="646"/>
                  </a:lnTo>
                  <a:lnTo>
                    <a:pt x="1397" y="643"/>
                  </a:lnTo>
                  <a:lnTo>
                    <a:pt x="1295" y="637"/>
                  </a:lnTo>
                  <a:lnTo>
                    <a:pt x="1195" y="628"/>
                  </a:lnTo>
                  <a:lnTo>
                    <a:pt x="1098" y="618"/>
                  </a:lnTo>
                  <a:lnTo>
                    <a:pt x="1004" y="605"/>
                  </a:lnTo>
                  <a:lnTo>
                    <a:pt x="912" y="591"/>
                  </a:lnTo>
                  <a:lnTo>
                    <a:pt x="824" y="574"/>
                  </a:lnTo>
                  <a:lnTo>
                    <a:pt x="739" y="556"/>
                  </a:lnTo>
                  <a:lnTo>
                    <a:pt x="658" y="535"/>
                  </a:lnTo>
                  <a:lnTo>
                    <a:pt x="580" y="513"/>
                  </a:lnTo>
                  <a:lnTo>
                    <a:pt x="506" y="490"/>
                  </a:lnTo>
                  <a:lnTo>
                    <a:pt x="436" y="464"/>
                  </a:lnTo>
                  <a:lnTo>
                    <a:pt x="371" y="438"/>
                  </a:lnTo>
                  <a:lnTo>
                    <a:pt x="310" y="409"/>
                  </a:lnTo>
                  <a:lnTo>
                    <a:pt x="254" y="380"/>
                  </a:lnTo>
                  <a:lnTo>
                    <a:pt x="203" y="349"/>
                  </a:lnTo>
                  <a:lnTo>
                    <a:pt x="157" y="317"/>
                  </a:lnTo>
                  <a:lnTo>
                    <a:pt x="116" y="284"/>
                  </a:lnTo>
                  <a:lnTo>
                    <a:pt x="82" y="250"/>
                  </a:lnTo>
                  <a:lnTo>
                    <a:pt x="53" y="215"/>
                  </a:lnTo>
                  <a:lnTo>
                    <a:pt x="30" y="178"/>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7" name="Google Shape;192;p22">
              <a:extLst>
                <a:ext uri="{FF2B5EF4-FFF2-40B4-BE49-F238E27FC236}">
                  <a16:creationId xmlns:a16="http://schemas.microsoft.com/office/drawing/2014/main" id="{3C1603B7-357A-7D6C-0EEB-0FB693E5F2B3}"/>
                </a:ext>
              </a:extLst>
            </p:cNvPr>
            <p:cNvSpPr/>
            <p:nvPr/>
          </p:nvSpPr>
          <p:spPr>
            <a:xfrm>
              <a:off x="10059988" y="3074988"/>
              <a:ext cx="463548" cy="92075"/>
            </a:xfrm>
            <a:custGeom>
              <a:avLst/>
              <a:gdLst/>
              <a:ahLst/>
              <a:cxnLst/>
              <a:rect l="l" t="t" r="r" b="b"/>
              <a:pathLst>
                <a:path w="3212" h="647" extrusionOk="0">
                  <a:moveTo>
                    <a:pt x="11" y="0"/>
                  </a:moveTo>
                  <a:lnTo>
                    <a:pt x="87" y="40"/>
                  </a:lnTo>
                  <a:lnTo>
                    <a:pt x="169" y="78"/>
                  </a:lnTo>
                  <a:lnTo>
                    <a:pt x="256" y="113"/>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3"/>
                  </a:lnTo>
                  <a:lnTo>
                    <a:pt x="3044" y="78"/>
                  </a:lnTo>
                  <a:lnTo>
                    <a:pt x="3125" y="40"/>
                  </a:lnTo>
                  <a:lnTo>
                    <a:pt x="3202" y="0"/>
                  </a:lnTo>
                  <a:lnTo>
                    <a:pt x="3209" y="32"/>
                  </a:lnTo>
                  <a:lnTo>
                    <a:pt x="3212" y="65"/>
                  </a:lnTo>
                  <a:lnTo>
                    <a:pt x="3209" y="103"/>
                  </a:lnTo>
                  <a:lnTo>
                    <a:pt x="3199" y="141"/>
                  </a:lnTo>
                  <a:lnTo>
                    <a:pt x="3182" y="178"/>
                  </a:lnTo>
                  <a:lnTo>
                    <a:pt x="3159" y="214"/>
                  </a:lnTo>
                  <a:lnTo>
                    <a:pt x="3130" y="249"/>
                  </a:lnTo>
                  <a:lnTo>
                    <a:pt x="3096" y="283"/>
                  </a:lnTo>
                  <a:lnTo>
                    <a:pt x="3055" y="316"/>
                  </a:lnTo>
                  <a:lnTo>
                    <a:pt x="3009" y="348"/>
                  </a:lnTo>
                  <a:lnTo>
                    <a:pt x="2958" y="379"/>
                  </a:lnTo>
                  <a:lnTo>
                    <a:pt x="2902" y="409"/>
                  </a:lnTo>
                  <a:lnTo>
                    <a:pt x="2841" y="437"/>
                  </a:lnTo>
                  <a:lnTo>
                    <a:pt x="2775" y="464"/>
                  </a:lnTo>
                  <a:lnTo>
                    <a:pt x="2706" y="489"/>
                  </a:lnTo>
                  <a:lnTo>
                    <a:pt x="2632" y="513"/>
                  </a:lnTo>
                  <a:lnTo>
                    <a:pt x="2554" y="535"/>
                  </a:lnTo>
                  <a:lnTo>
                    <a:pt x="2472" y="555"/>
                  </a:lnTo>
                  <a:lnTo>
                    <a:pt x="2388" y="574"/>
                  </a:lnTo>
                  <a:lnTo>
                    <a:pt x="2299" y="590"/>
                  </a:lnTo>
                  <a:lnTo>
                    <a:pt x="2208" y="605"/>
                  </a:lnTo>
                  <a:lnTo>
                    <a:pt x="2114" y="618"/>
                  </a:lnTo>
                  <a:lnTo>
                    <a:pt x="2016" y="628"/>
                  </a:lnTo>
                  <a:lnTo>
                    <a:pt x="1917" y="636"/>
                  </a:lnTo>
                  <a:lnTo>
                    <a:pt x="1815" y="642"/>
                  </a:lnTo>
                  <a:lnTo>
                    <a:pt x="1712" y="646"/>
                  </a:lnTo>
                  <a:lnTo>
                    <a:pt x="1606" y="647"/>
                  </a:lnTo>
                  <a:lnTo>
                    <a:pt x="1500" y="646"/>
                  </a:lnTo>
                  <a:lnTo>
                    <a:pt x="1397" y="642"/>
                  </a:lnTo>
                  <a:lnTo>
                    <a:pt x="1295" y="636"/>
                  </a:lnTo>
                  <a:lnTo>
                    <a:pt x="1195" y="628"/>
                  </a:lnTo>
                  <a:lnTo>
                    <a:pt x="1098" y="618"/>
                  </a:lnTo>
                  <a:lnTo>
                    <a:pt x="1004" y="605"/>
                  </a:lnTo>
                  <a:lnTo>
                    <a:pt x="912" y="590"/>
                  </a:lnTo>
                  <a:lnTo>
                    <a:pt x="824" y="574"/>
                  </a:lnTo>
                  <a:lnTo>
                    <a:pt x="739" y="555"/>
                  </a:lnTo>
                  <a:lnTo>
                    <a:pt x="658" y="535"/>
                  </a:lnTo>
                  <a:lnTo>
                    <a:pt x="580" y="513"/>
                  </a:lnTo>
                  <a:lnTo>
                    <a:pt x="506" y="489"/>
                  </a:lnTo>
                  <a:lnTo>
                    <a:pt x="436" y="464"/>
                  </a:lnTo>
                  <a:lnTo>
                    <a:pt x="371" y="437"/>
                  </a:lnTo>
                  <a:lnTo>
                    <a:pt x="310" y="409"/>
                  </a:lnTo>
                  <a:lnTo>
                    <a:pt x="254" y="379"/>
                  </a:lnTo>
                  <a:lnTo>
                    <a:pt x="203" y="348"/>
                  </a:lnTo>
                  <a:lnTo>
                    <a:pt x="157" y="316"/>
                  </a:lnTo>
                  <a:lnTo>
                    <a:pt x="116" y="283"/>
                  </a:lnTo>
                  <a:lnTo>
                    <a:pt x="82" y="249"/>
                  </a:lnTo>
                  <a:lnTo>
                    <a:pt x="53" y="214"/>
                  </a:lnTo>
                  <a:lnTo>
                    <a:pt x="30" y="178"/>
                  </a:lnTo>
                  <a:lnTo>
                    <a:pt x="13" y="141"/>
                  </a:lnTo>
                  <a:lnTo>
                    <a:pt x="3" y="103"/>
                  </a:lnTo>
                  <a:lnTo>
                    <a:pt x="0" y="65"/>
                  </a:lnTo>
                  <a:lnTo>
                    <a:pt x="3" y="32"/>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grpSp>
      <p:sp>
        <p:nvSpPr>
          <p:cNvPr id="28" name="Google Shape;193;p22">
            <a:extLst>
              <a:ext uri="{FF2B5EF4-FFF2-40B4-BE49-F238E27FC236}">
                <a16:creationId xmlns:a16="http://schemas.microsoft.com/office/drawing/2014/main" id="{6604AD2B-872F-B931-F936-0679B7C8F633}"/>
              </a:ext>
            </a:extLst>
          </p:cNvPr>
          <p:cNvSpPr txBox="1"/>
          <p:nvPr/>
        </p:nvSpPr>
        <p:spPr>
          <a:xfrm>
            <a:off x="6193234" y="5201637"/>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3"/>
              </a:buClr>
              <a:buSzPts val="1200"/>
              <a:buFont typeface="Noto Sans Symbols"/>
              <a:buNone/>
            </a:pPr>
            <a:r>
              <a:rPr lang="en-US" sz="1050" b="1" i="0" dirty="0">
                <a:solidFill>
                  <a:schemeClr val="accent3"/>
                </a:solidFill>
                <a:effectLst/>
                <a:latin typeface="Arial Black" panose="020B0A04020102020204" pitchFamily="34" charset="0"/>
              </a:rPr>
              <a:t>Model Customization</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expertise in fine-tuning the system for specific applications</a:t>
            </a:r>
            <a:endParaRPr sz="900" dirty="0">
              <a:latin typeface="Arial" panose="020B0604020202020204" pitchFamily="34" charset="0"/>
              <a:cs typeface="Arial" panose="020B0604020202020204" pitchFamily="34" charset="0"/>
            </a:endParaRPr>
          </a:p>
        </p:txBody>
      </p:sp>
      <p:pic>
        <p:nvPicPr>
          <p:cNvPr id="33" name="Picture 32" descr="A tree with many logos&#10;&#10;Description automatically generated">
            <a:extLst>
              <a:ext uri="{FF2B5EF4-FFF2-40B4-BE49-F238E27FC236}">
                <a16:creationId xmlns:a16="http://schemas.microsoft.com/office/drawing/2014/main" id="{7FEDFF01-CD00-0E98-2A06-A06DE4629BE0}"/>
              </a:ext>
            </a:extLst>
          </p:cNvPr>
          <p:cNvPicPr>
            <a:picLocks noChangeAspect="1"/>
          </p:cNvPicPr>
          <p:nvPr/>
        </p:nvPicPr>
        <p:blipFill>
          <a:blip r:embed="rId2"/>
          <a:stretch>
            <a:fillRect/>
          </a:stretch>
        </p:blipFill>
        <p:spPr>
          <a:xfrm>
            <a:off x="2072811" y="3620742"/>
            <a:ext cx="1365131" cy="1466252"/>
          </a:xfrm>
          <a:prstGeom prst="rect">
            <a:avLst/>
          </a:prstGeom>
        </p:spPr>
      </p:pic>
    </p:spTree>
    <p:extLst>
      <p:ext uri="{BB962C8B-B14F-4D97-AF65-F5344CB8AC3E}">
        <p14:creationId xmlns:p14="http://schemas.microsoft.com/office/powerpoint/2010/main" val="4091441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8;p24">
            <a:extLst>
              <a:ext uri="{FF2B5EF4-FFF2-40B4-BE49-F238E27FC236}">
                <a16:creationId xmlns:a16="http://schemas.microsoft.com/office/drawing/2014/main" id="{33A94B26-BFB5-2216-C325-C03C7D51F77D}"/>
              </a:ext>
            </a:extLst>
          </p:cNvPr>
          <p:cNvSpPr/>
          <p:nvPr/>
        </p:nvSpPr>
        <p:spPr>
          <a:xfrm>
            <a:off x="935562" y="2556679"/>
            <a:ext cx="2008500" cy="195436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Advanced Machine Learning Algorithms</a:t>
            </a:r>
            <a:endParaRPr sz="1350" dirty="0">
              <a:solidFill>
                <a:schemeClr val="dk1"/>
              </a:solidFill>
              <a:latin typeface="Roboto"/>
              <a:ea typeface="Roboto"/>
              <a:cs typeface="Roboto"/>
              <a:sym typeface="Roboto"/>
            </a:endParaRPr>
          </a:p>
        </p:txBody>
      </p:sp>
      <p:sp>
        <p:nvSpPr>
          <p:cNvPr id="3" name="Google Shape;209;p24">
            <a:extLst>
              <a:ext uri="{FF2B5EF4-FFF2-40B4-BE49-F238E27FC236}">
                <a16:creationId xmlns:a16="http://schemas.microsoft.com/office/drawing/2014/main" id="{16CD2FB6-242F-0FF5-5B06-8539F08FE7FA}"/>
              </a:ext>
            </a:extLst>
          </p:cNvPr>
          <p:cNvSpPr txBox="1">
            <a:spLocks/>
          </p:cNvSpPr>
          <p:nvPr/>
        </p:nvSpPr>
        <p:spPr>
          <a:xfrm>
            <a:off x="1100091" y="1245236"/>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4" name="Google Shape;210;p24">
            <a:extLst>
              <a:ext uri="{FF2B5EF4-FFF2-40B4-BE49-F238E27FC236}">
                <a16:creationId xmlns:a16="http://schemas.microsoft.com/office/drawing/2014/main" id="{CC6DB09A-45CF-4CBD-9965-804D14D03403}"/>
              </a:ext>
            </a:extLst>
          </p:cNvPr>
          <p:cNvSpPr txBox="1">
            <a:spLocks/>
          </p:cNvSpPr>
          <p:nvPr/>
        </p:nvSpPr>
        <p:spPr>
          <a:xfrm>
            <a:off x="381000" y="341313"/>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dirty="0">
                <a:solidFill>
                  <a:schemeClr val="tx1"/>
                </a:solidFill>
                <a:latin typeface="Arial Black" panose="020B0A04020102020204" pitchFamily="34" charset="0"/>
              </a:rPr>
              <a:t>         </a:t>
            </a:r>
            <a:r>
              <a:rPr lang="en-US" sz="3200" b="1" dirty="0">
                <a:solidFill>
                  <a:schemeClr val="tx1"/>
                </a:solidFill>
                <a:latin typeface="Arial Black" panose="020B0A04020102020204" pitchFamily="34" charset="0"/>
              </a:rPr>
              <a:t>Why We are Better?</a:t>
            </a:r>
          </a:p>
        </p:txBody>
      </p:sp>
      <p:sp>
        <p:nvSpPr>
          <p:cNvPr id="6" name="Google Shape;212;p24">
            <a:extLst>
              <a:ext uri="{FF2B5EF4-FFF2-40B4-BE49-F238E27FC236}">
                <a16:creationId xmlns:a16="http://schemas.microsoft.com/office/drawing/2014/main" id="{8A76F0D8-15F5-039A-2E2E-50AC2B3EC2C2}"/>
              </a:ext>
            </a:extLst>
          </p:cNvPr>
          <p:cNvSpPr/>
          <p:nvPr/>
        </p:nvSpPr>
        <p:spPr>
          <a:xfrm>
            <a:off x="3470846" y="3259929"/>
            <a:ext cx="636982" cy="638178"/>
          </a:xfrm>
          <a:custGeom>
            <a:avLst/>
            <a:gdLst/>
            <a:ahLst/>
            <a:cxnLst/>
            <a:rect l="l" t="t" r="r" b="b"/>
            <a:pathLst>
              <a:path w="3748" h="3752" extrusionOk="0">
                <a:moveTo>
                  <a:pt x="1874" y="0"/>
                </a:moveTo>
                <a:lnTo>
                  <a:pt x="1913" y="2"/>
                </a:lnTo>
                <a:lnTo>
                  <a:pt x="1948" y="9"/>
                </a:lnTo>
                <a:lnTo>
                  <a:pt x="1980" y="19"/>
                </a:lnTo>
                <a:lnTo>
                  <a:pt x="2010" y="33"/>
                </a:lnTo>
                <a:lnTo>
                  <a:pt x="2036" y="50"/>
                </a:lnTo>
                <a:lnTo>
                  <a:pt x="2060" y="68"/>
                </a:lnTo>
                <a:lnTo>
                  <a:pt x="2079" y="87"/>
                </a:lnTo>
                <a:lnTo>
                  <a:pt x="2096" y="108"/>
                </a:lnTo>
                <a:lnTo>
                  <a:pt x="2110" y="129"/>
                </a:lnTo>
                <a:lnTo>
                  <a:pt x="2122" y="149"/>
                </a:lnTo>
                <a:lnTo>
                  <a:pt x="2130" y="170"/>
                </a:lnTo>
                <a:lnTo>
                  <a:pt x="2134" y="188"/>
                </a:lnTo>
                <a:lnTo>
                  <a:pt x="2135" y="204"/>
                </a:lnTo>
                <a:lnTo>
                  <a:pt x="2135" y="1614"/>
                </a:lnTo>
                <a:lnTo>
                  <a:pt x="3544" y="1614"/>
                </a:lnTo>
                <a:lnTo>
                  <a:pt x="3560" y="1616"/>
                </a:lnTo>
                <a:lnTo>
                  <a:pt x="3579" y="1620"/>
                </a:lnTo>
                <a:lnTo>
                  <a:pt x="3598" y="1628"/>
                </a:lnTo>
                <a:lnTo>
                  <a:pt x="3618" y="1638"/>
                </a:lnTo>
                <a:lnTo>
                  <a:pt x="3640" y="1653"/>
                </a:lnTo>
                <a:lnTo>
                  <a:pt x="3661" y="1669"/>
                </a:lnTo>
                <a:lnTo>
                  <a:pt x="3680" y="1690"/>
                </a:lnTo>
                <a:lnTo>
                  <a:pt x="3698" y="1713"/>
                </a:lnTo>
                <a:lnTo>
                  <a:pt x="3714" y="1740"/>
                </a:lnTo>
                <a:lnTo>
                  <a:pt x="3728" y="1768"/>
                </a:lnTo>
                <a:lnTo>
                  <a:pt x="3739" y="1802"/>
                </a:lnTo>
                <a:lnTo>
                  <a:pt x="3745" y="1837"/>
                </a:lnTo>
                <a:lnTo>
                  <a:pt x="3748" y="1876"/>
                </a:lnTo>
                <a:lnTo>
                  <a:pt x="3745" y="1915"/>
                </a:lnTo>
                <a:lnTo>
                  <a:pt x="3739" y="1950"/>
                </a:lnTo>
                <a:lnTo>
                  <a:pt x="3728" y="1983"/>
                </a:lnTo>
                <a:lnTo>
                  <a:pt x="3714" y="2012"/>
                </a:lnTo>
                <a:lnTo>
                  <a:pt x="3698" y="2038"/>
                </a:lnTo>
                <a:lnTo>
                  <a:pt x="3680" y="2062"/>
                </a:lnTo>
                <a:lnTo>
                  <a:pt x="3661" y="2081"/>
                </a:lnTo>
                <a:lnTo>
                  <a:pt x="3640" y="2098"/>
                </a:lnTo>
                <a:lnTo>
                  <a:pt x="3618" y="2113"/>
                </a:lnTo>
                <a:lnTo>
                  <a:pt x="3598" y="2123"/>
                </a:lnTo>
                <a:lnTo>
                  <a:pt x="3579" y="2131"/>
                </a:lnTo>
                <a:lnTo>
                  <a:pt x="3560" y="2136"/>
                </a:lnTo>
                <a:lnTo>
                  <a:pt x="3544" y="2137"/>
                </a:lnTo>
                <a:lnTo>
                  <a:pt x="2135" y="2137"/>
                </a:lnTo>
                <a:lnTo>
                  <a:pt x="2135" y="3548"/>
                </a:lnTo>
                <a:lnTo>
                  <a:pt x="2134" y="3564"/>
                </a:lnTo>
                <a:lnTo>
                  <a:pt x="2130" y="3582"/>
                </a:lnTo>
                <a:lnTo>
                  <a:pt x="2122" y="3601"/>
                </a:lnTo>
                <a:lnTo>
                  <a:pt x="2110" y="3622"/>
                </a:lnTo>
                <a:lnTo>
                  <a:pt x="2096" y="3643"/>
                </a:lnTo>
                <a:lnTo>
                  <a:pt x="2079" y="3664"/>
                </a:lnTo>
                <a:lnTo>
                  <a:pt x="2060" y="3683"/>
                </a:lnTo>
                <a:lnTo>
                  <a:pt x="2036" y="3702"/>
                </a:lnTo>
                <a:lnTo>
                  <a:pt x="2010" y="3718"/>
                </a:lnTo>
                <a:lnTo>
                  <a:pt x="1980" y="3731"/>
                </a:lnTo>
                <a:lnTo>
                  <a:pt x="1948" y="3743"/>
                </a:lnTo>
                <a:lnTo>
                  <a:pt x="1913" y="3750"/>
                </a:lnTo>
                <a:lnTo>
                  <a:pt x="1874" y="3752"/>
                </a:lnTo>
                <a:lnTo>
                  <a:pt x="1835" y="3750"/>
                </a:lnTo>
                <a:lnTo>
                  <a:pt x="1800" y="3743"/>
                </a:lnTo>
                <a:lnTo>
                  <a:pt x="1767" y="3731"/>
                </a:lnTo>
                <a:lnTo>
                  <a:pt x="1737" y="3718"/>
                </a:lnTo>
                <a:lnTo>
                  <a:pt x="1711" y="3702"/>
                </a:lnTo>
                <a:lnTo>
                  <a:pt x="1688" y="3683"/>
                </a:lnTo>
                <a:lnTo>
                  <a:pt x="1668" y="3664"/>
                </a:lnTo>
                <a:lnTo>
                  <a:pt x="1651" y="3643"/>
                </a:lnTo>
                <a:lnTo>
                  <a:pt x="1637" y="3622"/>
                </a:lnTo>
                <a:lnTo>
                  <a:pt x="1627" y="3601"/>
                </a:lnTo>
                <a:lnTo>
                  <a:pt x="1619" y="3582"/>
                </a:lnTo>
                <a:lnTo>
                  <a:pt x="1614" y="3564"/>
                </a:lnTo>
                <a:lnTo>
                  <a:pt x="1613" y="3548"/>
                </a:lnTo>
                <a:lnTo>
                  <a:pt x="1613" y="2137"/>
                </a:lnTo>
                <a:lnTo>
                  <a:pt x="204" y="2137"/>
                </a:lnTo>
                <a:lnTo>
                  <a:pt x="187" y="2136"/>
                </a:lnTo>
                <a:lnTo>
                  <a:pt x="170" y="2131"/>
                </a:lnTo>
                <a:lnTo>
                  <a:pt x="149" y="2123"/>
                </a:lnTo>
                <a:lnTo>
                  <a:pt x="129" y="2113"/>
                </a:lnTo>
                <a:lnTo>
                  <a:pt x="108" y="2098"/>
                </a:lnTo>
                <a:lnTo>
                  <a:pt x="88" y="2081"/>
                </a:lnTo>
                <a:lnTo>
                  <a:pt x="68" y="2062"/>
                </a:lnTo>
                <a:lnTo>
                  <a:pt x="50" y="2038"/>
                </a:lnTo>
                <a:lnTo>
                  <a:pt x="33" y="2012"/>
                </a:lnTo>
                <a:lnTo>
                  <a:pt x="19" y="1983"/>
                </a:lnTo>
                <a:lnTo>
                  <a:pt x="9" y="1950"/>
                </a:lnTo>
                <a:lnTo>
                  <a:pt x="2" y="1915"/>
                </a:lnTo>
                <a:lnTo>
                  <a:pt x="0" y="1876"/>
                </a:lnTo>
                <a:lnTo>
                  <a:pt x="2" y="1837"/>
                </a:lnTo>
                <a:lnTo>
                  <a:pt x="9" y="1802"/>
                </a:lnTo>
                <a:lnTo>
                  <a:pt x="19" y="1768"/>
                </a:lnTo>
                <a:lnTo>
                  <a:pt x="33" y="1740"/>
                </a:lnTo>
                <a:lnTo>
                  <a:pt x="50" y="1713"/>
                </a:lnTo>
                <a:lnTo>
                  <a:pt x="68" y="1690"/>
                </a:lnTo>
                <a:lnTo>
                  <a:pt x="88" y="1669"/>
                </a:lnTo>
                <a:lnTo>
                  <a:pt x="108" y="1653"/>
                </a:lnTo>
                <a:lnTo>
                  <a:pt x="129" y="1638"/>
                </a:lnTo>
                <a:lnTo>
                  <a:pt x="149" y="1628"/>
                </a:lnTo>
                <a:lnTo>
                  <a:pt x="170" y="1620"/>
                </a:lnTo>
                <a:lnTo>
                  <a:pt x="187" y="1616"/>
                </a:lnTo>
                <a:lnTo>
                  <a:pt x="204" y="1614"/>
                </a:lnTo>
                <a:lnTo>
                  <a:pt x="1612" y="1614"/>
                </a:lnTo>
                <a:lnTo>
                  <a:pt x="1612" y="204"/>
                </a:lnTo>
                <a:lnTo>
                  <a:pt x="1614" y="188"/>
                </a:lnTo>
                <a:lnTo>
                  <a:pt x="1619" y="170"/>
                </a:lnTo>
                <a:lnTo>
                  <a:pt x="1627" y="149"/>
                </a:lnTo>
                <a:lnTo>
                  <a:pt x="1637" y="129"/>
                </a:lnTo>
                <a:lnTo>
                  <a:pt x="1651" y="108"/>
                </a:lnTo>
                <a:lnTo>
                  <a:pt x="1668" y="87"/>
                </a:lnTo>
                <a:lnTo>
                  <a:pt x="1688" y="68"/>
                </a:lnTo>
                <a:lnTo>
                  <a:pt x="1711" y="50"/>
                </a:lnTo>
                <a:lnTo>
                  <a:pt x="1737" y="33"/>
                </a:lnTo>
                <a:lnTo>
                  <a:pt x="1767" y="19"/>
                </a:lnTo>
                <a:lnTo>
                  <a:pt x="1800" y="9"/>
                </a:lnTo>
                <a:lnTo>
                  <a:pt x="1835" y="2"/>
                </a:lnTo>
                <a:lnTo>
                  <a:pt x="1874"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7" name="Google Shape;213;p24">
            <a:extLst>
              <a:ext uri="{FF2B5EF4-FFF2-40B4-BE49-F238E27FC236}">
                <a16:creationId xmlns:a16="http://schemas.microsoft.com/office/drawing/2014/main" id="{87D1B1AA-D3F7-386B-ACA4-A1C2D76D4053}"/>
              </a:ext>
            </a:extLst>
          </p:cNvPr>
          <p:cNvSpPr/>
          <p:nvPr/>
        </p:nvSpPr>
        <p:spPr>
          <a:xfrm>
            <a:off x="4685647" y="2424750"/>
            <a:ext cx="2008500" cy="20085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Diverse Training Data</a:t>
            </a:r>
            <a:endParaRPr sz="1350" dirty="0">
              <a:solidFill>
                <a:schemeClr val="dk1"/>
              </a:solidFill>
              <a:latin typeface="Roboto"/>
              <a:ea typeface="Roboto"/>
              <a:cs typeface="Roboto"/>
              <a:sym typeface="Roboto"/>
            </a:endParaRPr>
          </a:p>
        </p:txBody>
      </p:sp>
      <p:grpSp>
        <p:nvGrpSpPr>
          <p:cNvPr id="9" name="Google Shape;215;p24">
            <a:extLst>
              <a:ext uri="{FF2B5EF4-FFF2-40B4-BE49-F238E27FC236}">
                <a16:creationId xmlns:a16="http://schemas.microsoft.com/office/drawing/2014/main" id="{12AFDA3B-F209-1BE8-0B37-EBB980FF27C0}"/>
              </a:ext>
            </a:extLst>
          </p:cNvPr>
          <p:cNvGrpSpPr/>
          <p:nvPr/>
        </p:nvGrpSpPr>
        <p:grpSpPr>
          <a:xfrm>
            <a:off x="7396255" y="3383755"/>
            <a:ext cx="634601" cy="390525"/>
            <a:chOff x="7897813" y="3090863"/>
            <a:chExt cx="846135" cy="520700"/>
          </a:xfrm>
        </p:grpSpPr>
        <p:sp>
          <p:nvSpPr>
            <p:cNvPr id="10" name="Google Shape;216;p24">
              <a:extLst>
                <a:ext uri="{FF2B5EF4-FFF2-40B4-BE49-F238E27FC236}">
                  <a16:creationId xmlns:a16="http://schemas.microsoft.com/office/drawing/2014/main" id="{451768EF-6EC2-7628-F689-1B392764540E}"/>
                </a:ext>
              </a:extLst>
            </p:cNvPr>
            <p:cNvSpPr/>
            <p:nvPr/>
          </p:nvSpPr>
          <p:spPr>
            <a:xfrm>
              <a:off x="7897813" y="3090863"/>
              <a:ext cx="846135" cy="200024"/>
            </a:xfrm>
            <a:custGeom>
              <a:avLst/>
              <a:gdLst/>
              <a:ahLst/>
              <a:cxnLst/>
              <a:rect l="l" t="t" r="r" b="b"/>
              <a:pathLst>
                <a:path w="3728" h="882" extrusionOk="0">
                  <a:moveTo>
                    <a:pt x="439" y="0"/>
                  </a:moveTo>
                  <a:lnTo>
                    <a:pt x="3291" y="0"/>
                  </a:lnTo>
                  <a:lnTo>
                    <a:pt x="3345" y="3"/>
                  </a:lnTo>
                  <a:lnTo>
                    <a:pt x="3398" y="13"/>
                  </a:lnTo>
                  <a:lnTo>
                    <a:pt x="3448" y="29"/>
                  </a:lnTo>
                  <a:lnTo>
                    <a:pt x="3496" y="52"/>
                  </a:lnTo>
                  <a:lnTo>
                    <a:pt x="3540" y="79"/>
                  </a:lnTo>
                  <a:lnTo>
                    <a:pt x="3581" y="112"/>
                  </a:lnTo>
                  <a:lnTo>
                    <a:pt x="3618" y="149"/>
                  </a:lnTo>
                  <a:lnTo>
                    <a:pt x="3650" y="191"/>
                  </a:lnTo>
                  <a:lnTo>
                    <a:pt x="3677" y="235"/>
                  </a:lnTo>
                  <a:lnTo>
                    <a:pt x="3699" y="283"/>
                  </a:lnTo>
                  <a:lnTo>
                    <a:pt x="3716" y="333"/>
                  </a:lnTo>
                  <a:lnTo>
                    <a:pt x="3725" y="386"/>
                  </a:lnTo>
                  <a:lnTo>
                    <a:pt x="3728" y="441"/>
                  </a:lnTo>
                  <a:lnTo>
                    <a:pt x="3725" y="496"/>
                  </a:lnTo>
                  <a:lnTo>
                    <a:pt x="3716" y="549"/>
                  </a:lnTo>
                  <a:lnTo>
                    <a:pt x="3699" y="599"/>
                  </a:lnTo>
                  <a:lnTo>
                    <a:pt x="3677" y="647"/>
                  </a:lnTo>
                  <a:lnTo>
                    <a:pt x="3650" y="691"/>
                  </a:lnTo>
                  <a:lnTo>
                    <a:pt x="3618" y="733"/>
                  </a:lnTo>
                  <a:lnTo>
                    <a:pt x="3581" y="770"/>
                  </a:lnTo>
                  <a:lnTo>
                    <a:pt x="3540" y="803"/>
                  </a:lnTo>
                  <a:lnTo>
                    <a:pt x="3496" y="830"/>
                  </a:lnTo>
                  <a:lnTo>
                    <a:pt x="3448" y="853"/>
                  </a:lnTo>
                  <a:lnTo>
                    <a:pt x="3398" y="869"/>
                  </a:lnTo>
                  <a:lnTo>
                    <a:pt x="3345" y="879"/>
                  </a:lnTo>
                  <a:lnTo>
                    <a:pt x="3291" y="882"/>
                  </a:lnTo>
                  <a:lnTo>
                    <a:pt x="439" y="882"/>
                  </a:lnTo>
                  <a:lnTo>
                    <a:pt x="384" y="879"/>
                  </a:lnTo>
                  <a:lnTo>
                    <a:pt x="330" y="869"/>
                  </a:lnTo>
                  <a:lnTo>
                    <a:pt x="280" y="853"/>
                  </a:lnTo>
                  <a:lnTo>
                    <a:pt x="233" y="830"/>
                  </a:lnTo>
                  <a:lnTo>
                    <a:pt x="189" y="803"/>
                  </a:lnTo>
                  <a:lnTo>
                    <a:pt x="147" y="770"/>
                  </a:lnTo>
                  <a:lnTo>
                    <a:pt x="111" y="733"/>
                  </a:lnTo>
                  <a:lnTo>
                    <a:pt x="79" y="691"/>
                  </a:lnTo>
                  <a:lnTo>
                    <a:pt x="51" y="647"/>
                  </a:lnTo>
                  <a:lnTo>
                    <a:pt x="30" y="599"/>
                  </a:lnTo>
                  <a:lnTo>
                    <a:pt x="14" y="549"/>
                  </a:lnTo>
                  <a:lnTo>
                    <a:pt x="3" y="496"/>
                  </a:lnTo>
                  <a:lnTo>
                    <a:pt x="0" y="441"/>
                  </a:lnTo>
                  <a:lnTo>
                    <a:pt x="3" y="386"/>
                  </a:lnTo>
                  <a:lnTo>
                    <a:pt x="14" y="333"/>
                  </a:lnTo>
                  <a:lnTo>
                    <a:pt x="30" y="283"/>
                  </a:lnTo>
                  <a:lnTo>
                    <a:pt x="51" y="235"/>
                  </a:lnTo>
                  <a:lnTo>
                    <a:pt x="79" y="191"/>
                  </a:lnTo>
                  <a:lnTo>
                    <a:pt x="111" y="149"/>
                  </a:lnTo>
                  <a:lnTo>
                    <a:pt x="147" y="112"/>
                  </a:lnTo>
                  <a:lnTo>
                    <a:pt x="189" y="79"/>
                  </a:lnTo>
                  <a:lnTo>
                    <a:pt x="233" y="52"/>
                  </a:lnTo>
                  <a:lnTo>
                    <a:pt x="280" y="29"/>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11" name="Google Shape;217;p24">
              <a:extLst>
                <a:ext uri="{FF2B5EF4-FFF2-40B4-BE49-F238E27FC236}">
                  <a16:creationId xmlns:a16="http://schemas.microsoft.com/office/drawing/2014/main" id="{39534159-D460-F2D2-B8A8-D8D84672D375}"/>
                </a:ext>
              </a:extLst>
            </p:cNvPr>
            <p:cNvSpPr/>
            <p:nvPr/>
          </p:nvSpPr>
          <p:spPr>
            <a:xfrm>
              <a:off x="7897813" y="3411538"/>
              <a:ext cx="846135" cy="200025"/>
            </a:xfrm>
            <a:custGeom>
              <a:avLst/>
              <a:gdLst/>
              <a:ahLst/>
              <a:cxnLst/>
              <a:rect l="l" t="t" r="r" b="b"/>
              <a:pathLst>
                <a:path w="3728" h="884" extrusionOk="0">
                  <a:moveTo>
                    <a:pt x="439" y="0"/>
                  </a:moveTo>
                  <a:lnTo>
                    <a:pt x="3291" y="0"/>
                  </a:lnTo>
                  <a:lnTo>
                    <a:pt x="3345" y="3"/>
                  </a:lnTo>
                  <a:lnTo>
                    <a:pt x="3398" y="13"/>
                  </a:lnTo>
                  <a:lnTo>
                    <a:pt x="3448" y="30"/>
                  </a:lnTo>
                  <a:lnTo>
                    <a:pt x="3496" y="52"/>
                  </a:lnTo>
                  <a:lnTo>
                    <a:pt x="3540" y="80"/>
                  </a:lnTo>
                  <a:lnTo>
                    <a:pt x="3581" y="112"/>
                  </a:lnTo>
                  <a:lnTo>
                    <a:pt x="3618" y="150"/>
                  </a:lnTo>
                  <a:lnTo>
                    <a:pt x="3650" y="191"/>
                  </a:lnTo>
                  <a:lnTo>
                    <a:pt x="3677" y="235"/>
                  </a:lnTo>
                  <a:lnTo>
                    <a:pt x="3699" y="283"/>
                  </a:lnTo>
                  <a:lnTo>
                    <a:pt x="3716" y="334"/>
                  </a:lnTo>
                  <a:lnTo>
                    <a:pt x="3725" y="386"/>
                  </a:lnTo>
                  <a:lnTo>
                    <a:pt x="3728" y="441"/>
                  </a:lnTo>
                  <a:lnTo>
                    <a:pt x="3725" y="496"/>
                  </a:lnTo>
                  <a:lnTo>
                    <a:pt x="3716" y="549"/>
                  </a:lnTo>
                  <a:lnTo>
                    <a:pt x="3699" y="599"/>
                  </a:lnTo>
                  <a:lnTo>
                    <a:pt x="3677" y="647"/>
                  </a:lnTo>
                  <a:lnTo>
                    <a:pt x="3650" y="693"/>
                  </a:lnTo>
                  <a:lnTo>
                    <a:pt x="3618" y="733"/>
                  </a:lnTo>
                  <a:lnTo>
                    <a:pt x="3581" y="770"/>
                  </a:lnTo>
                  <a:lnTo>
                    <a:pt x="3540" y="803"/>
                  </a:lnTo>
                  <a:lnTo>
                    <a:pt x="3496" y="830"/>
                  </a:lnTo>
                  <a:lnTo>
                    <a:pt x="3448" y="853"/>
                  </a:lnTo>
                  <a:lnTo>
                    <a:pt x="3398" y="870"/>
                  </a:lnTo>
                  <a:lnTo>
                    <a:pt x="3345" y="880"/>
                  </a:lnTo>
                  <a:lnTo>
                    <a:pt x="3291" y="884"/>
                  </a:lnTo>
                  <a:lnTo>
                    <a:pt x="439" y="884"/>
                  </a:lnTo>
                  <a:lnTo>
                    <a:pt x="384" y="880"/>
                  </a:lnTo>
                  <a:lnTo>
                    <a:pt x="330" y="870"/>
                  </a:lnTo>
                  <a:lnTo>
                    <a:pt x="280" y="853"/>
                  </a:lnTo>
                  <a:lnTo>
                    <a:pt x="233" y="830"/>
                  </a:lnTo>
                  <a:lnTo>
                    <a:pt x="189" y="803"/>
                  </a:lnTo>
                  <a:lnTo>
                    <a:pt x="147" y="770"/>
                  </a:lnTo>
                  <a:lnTo>
                    <a:pt x="111" y="733"/>
                  </a:lnTo>
                  <a:lnTo>
                    <a:pt x="79" y="693"/>
                  </a:lnTo>
                  <a:lnTo>
                    <a:pt x="51" y="647"/>
                  </a:lnTo>
                  <a:lnTo>
                    <a:pt x="30" y="599"/>
                  </a:lnTo>
                  <a:lnTo>
                    <a:pt x="14" y="549"/>
                  </a:lnTo>
                  <a:lnTo>
                    <a:pt x="3" y="496"/>
                  </a:lnTo>
                  <a:lnTo>
                    <a:pt x="0" y="441"/>
                  </a:lnTo>
                  <a:lnTo>
                    <a:pt x="3" y="386"/>
                  </a:lnTo>
                  <a:lnTo>
                    <a:pt x="14" y="334"/>
                  </a:lnTo>
                  <a:lnTo>
                    <a:pt x="30" y="283"/>
                  </a:lnTo>
                  <a:lnTo>
                    <a:pt x="51" y="235"/>
                  </a:lnTo>
                  <a:lnTo>
                    <a:pt x="79" y="191"/>
                  </a:lnTo>
                  <a:lnTo>
                    <a:pt x="111" y="150"/>
                  </a:lnTo>
                  <a:lnTo>
                    <a:pt x="147" y="112"/>
                  </a:lnTo>
                  <a:lnTo>
                    <a:pt x="189" y="80"/>
                  </a:lnTo>
                  <a:lnTo>
                    <a:pt x="233" y="52"/>
                  </a:lnTo>
                  <a:lnTo>
                    <a:pt x="280" y="30"/>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grpSp>
      <p:sp>
        <p:nvSpPr>
          <p:cNvPr id="12" name="Google Shape;218;p24">
            <a:extLst>
              <a:ext uri="{FF2B5EF4-FFF2-40B4-BE49-F238E27FC236}">
                <a16:creationId xmlns:a16="http://schemas.microsoft.com/office/drawing/2014/main" id="{E0B7E16F-945C-4161-D789-436C11F1223F}"/>
              </a:ext>
            </a:extLst>
          </p:cNvPr>
          <p:cNvSpPr/>
          <p:nvPr/>
        </p:nvSpPr>
        <p:spPr>
          <a:xfrm>
            <a:off x="9084424" y="2487088"/>
            <a:ext cx="2008500" cy="20085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Accurate Emotion Recognition</a:t>
            </a:r>
            <a:endParaRPr sz="1350" dirty="0">
              <a:solidFill>
                <a:schemeClr val="dk1"/>
              </a:solidFill>
              <a:latin typeface="Roboto"/>
              <a:ea typeface="Roboto"/>
              <a:cs typeface="Roboto"/>
              <a:sym typeface="Roboto"/>
            </a:endParaRPr>
          </a:p>
        </p:txBody>
      </p:sp>
      <p:sp>
        <p:nvSpPr>
          <p:cNvPr id="15" name="TextBox 14">
            <a:extLst>
              <a:ext uri="{FF2B5EF4-FFF2-40B4-BE49-F238E27FC236}">
                <a16:creationId xmlns:a16="http://schemas.microsoft.com/office/drawing/2014/main" id="{DE681F4E-A79B-1E0F-1833-FC358BC412AF}"/>
              </a:ext>
            </a:extLst>
          </p:cNvPr>
          <p:cNvSpPr txBox="1"/>
          <p:nvPr/>
        </p:nvSpPr>
        <p:spPr>
          <a:xfrm>
            <a:off x="1374618" y="5093069"/>
            <a:ext cx="8368500" cy="923330"/>
          </a:xfrm>
          <a:prstGeom prst="rect">
            <a:avLst/>
          </a:prstGeom>
          <a:noFill/>
        </p:spPr>
        <p:txBody>
          <a:bodyPr wrap="square">
            <a:spAutoFit/>
          </a:bodyPr>
          <a:lstStyle/>
          <a:p>
            <a:pPr algn="just"/>
            <a:r>
              <a:rPr lang="en-US" b="0" i="0" dirty="0">
                <a:effectLst/>
                <a:latin typeface="Arial Black" panose="020B0A04020102020204" pitchFamily="34" charset="0"/>
              </a:rPr>
              <a:t>Our system employs state-of-the-art ML algorithms and has been trained on a diverse dataset of facial expressions, resulting in highly accurate emotion detection.</a:t>
            </a:r>
            <a:endParaRPr lang="en-US" dirty="0">
              <a:latin typeface="Arial Black" panose="020B0A04020102020204" pitchFamily="34" charset="0"/>
            </a:endParaRPr>
          </a:p>
        </p:txBody>
      </p:sp>
    </p:spTree>
    <p:extLst>
      <p:ext uri="{BB962C8B-B14F-4D97-AF65-F5344CB8AC3E}">
        <p14:creationId xmlns:p14="http://schemas.microsoft.com/office/powerpoint/2010/main" val="677768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2;p20">
            <a:extLst>
              <a:ext uri="{FF2B5EF4-FFF2-40B4-BE49-F238E27FC236}">
                <a16:creationId xmlns:a16="http://schemas.microsoft.com/office/drawing/2014/main" id="{23466372-1F0A-C417-3074-318B215A783F}"/>
              </a:ext>
            </a:extLst>
          </p:cNvPr>
          <p:cNvSpPr/>
          <p:nvPr/>
        </p:nvSpPr>
        <p:spPr>
          <a:xfrm>
            <a:off x="8499928" y="1598659"/>
            <a:ext cx="3366135" cy="3366135"/>
          </a:xfrm>
          <a:custGeom>
            <a:avLst/>
            <a:gdLst/>
            <a:ahLst/>
            <a:cxnLst/>
            <a:rect l="l" t="t" r="r" b="b"/>
            <a:pathLst>
              <a:path w="2895600" h="2895600" extrusionOk="0">
                <a:moveTo>
                  <a:pt x="0" y="1447800"/>
                </a:moveTo>
                <a:cubicBezTo>
                  <a:pt x="0" y="648202"/>
                  <a:pt x="648202" y="0"/>
                  <a:pt x="1447800" y="0"/>
                </a:cubicBezTo>
                <a:cubicBezTo>
                  <a:pt x="2247398" y="0"/>
                  <a:pt x="2895600" y="648202"/>
                  <a:pt x="2895600" y="1447800"/>
                </a:cubicBezTo>
                <a:cubicBezTo>
                  <a:pt x="2895600" y="2247398"/>
                  <a:pt x="2247398" y="2895600"/>
                  <a:pt x="1447800" y="2895600"/>
                </a:cubicBezTo>
                <a:cubicBezTo>
                  <a:pt x="648202" y="2895600"/>
                  <a:pt x="0" y="2247398"/>
                  <a:pt x="0" y="1447800"/>
                </a:cubicBezTo>
                <a:close/>
              </a:path>
            </a:pathLst>
          </a:custGeom>
          <a:solidFill>
            <a:schemeClr val="accent3"/>
          </a:solidFill>
          <a:ln>
            <a:noFill/>
          </a:ln>
        </p:spPr>
        <p:txBody>
          <a:bodyPr spcFirstLastPara="1" wrap="square" lIns="0" tIns="0" rIns="0" bIns="1920225"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3" name="Google Shape;123;p20">
            <a:extLst>
              <a:ext uri="{FF2B5EF4-FFF2-40B4-BE49-F238E27FC236}">
                <a16:creationId xmlns:a16="http://schemas.microsoft.com/office/drawing/2014/main" id="{1BD8A64D-3233-AD91-603E-EE6AE82434E6}"/>
              </a:ext>
            </a:extLst>
          </p:cNvPr>
          <p:cNvSpPr/>
          <p:nvPr/>
        </p:nvSpPr>
        <p:spPr>
          <a:xfrm>
            <a:off x="8899109" y="2331091"/>
            <a:ext cx="2606040" cy="2606040"/>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2"/>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4" name="Google Shape;124;p20">
            <a:extLst>
              <a:ext uri="{FF2B5EF4-FFF2-40B4-BE49-F238E27FC236}">
                <a16:creationId xmlns:a16="http://schemas.microsoft.com/office/drawing/2014/main" id="{E22382A3-1D93-FFFC-C232-68FB30FE581E}"/>
              </a:ext>
            </a:extLst>
          </p:cNvPr>
          <p:cNvSpPr txBox="1">
            <a:spLocks/>
          </p:cNvSpPr>
          <p:nvPr/>
        </p:nvSpPr>
        <p:spPr>
          <a:xfrm>
            <a:off x="381000" y="883820"/>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25;p20">
            <a:extLst>
              <a:ext uri="{FF2B5EF4-FFF2-40B4-BE49-F238E27FC236}">
                <a16:creationId xmlns:a16="http://schemas.microsoft.com/office/drawing/2014/main" id="{1EACA608-93B6-C40C-ED11-B48FA94C75E2}"/>
              </a:ext>
            </a:extLst>
          </p:cNvPr>
          <p:cNvSpPr txBox="1">
            <a:spLocks/>
          </p:cNvSpPr>
          <p:nvPr/>
        </p:nvSpPr>
        <p:spPr>
          <a:xfrm>
            <a:off x="935269" y="248847"/>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dirty="0">
                <a:solidFill>
                  <a:schemeClr val="tx1"/>
                </a:solidFill>
                <a:latin typeface="Arial Black" panose="020B0A04020102020204" pitchFamily="34" charset="0"/>
              </a:rPr>
              <a:t>Market Size</a:t>
            </a:r>
          </a:p>
        </p:txBody>
      </p:sp>
      <p:sp>
        <p:nvSpPr>
          <p:cNvPr id="6" name="Google Shape;126;p20">
            <a:extLst>
              <a:ext uri="{FF2B5EF4-FFF2-40B4-BE49-F238E27FC236}">
                <a16:creationId xmlns:a16="http://schemas.microsoft.com/office/drawing/2014/main" id="{B384D622-D69B-C62E-6957-A0851809A8B3}"/>
              </a:ext>
            </a:extLst>
          </p:cNvPr>
          <p:cNvSpPr/>
          <p:nvPr/>
        </p:nvSpPr>
        <p:spPr>
          <a:xfrm>
            <a:off x="9192288" y="2930711"/>
            <a:ext cx="2019681" cy="2019681"/>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1"/>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 sz="3200" dirty="0">
                <a:solidFill>
                  <a:schemeClr val="lt1"/>
                </a:solidFill>
                <a:latin typeface="Roboto"/>
                <a:ea typeface="Roboto"/>
                <a:cs typeface="Roboto"/>
                <a:sym typeface="Roboto"/>
              </a:rPr>
              <a:t>3.5M</a:t>
            </a:r>
            <a:endParaRPr dirty="0"/>
          </a:p>
        </p:txBody>
      </p:sp>
      <p:sp>
        <p:nvSpPr>
          <p:cNvPr id="7" name="Google Shape;127;p20">
            <a:extLst>
              <a:ext uri="{FF2B5EF4-FFF2-40B4-BE49-F238E27FC236}">
                <a16:creationId xmlns:a16="http://schemas.microsoft.com/office/drawing/2014/main" id="{8B25ABC2-0498-ECD6-A5DB-B2EF45AA14C2}"/>
              </a:ext>
            </a:extLst>
          </p:cNvPr>
          <p:cNvSpPr txBox="1"/>
          <p:nvPr/>
        </p:nvSpPr>
        <p:spPr>
          <a:xfrm>
            <a:off x="9303769" y="1758804"/>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22M</a:t>
            </a:r>
            <a:endParaRPr sz="2000" dirty="0">
              <a:solidFill>
                <a:schemeClr val="lt1"/>
              </a:solidFill>
              <a:latin typeface="Roboto"/>
              <a:ea typeface="Roboto"/>
              <a:cs typeface="Roboto"/>
              <a:sym typeface="Roboto"/>
            </a:endParaRPr>
          </a:p>
        </p:txBody>
      </p:sp>
      <p:sp>
        <p:nvSpPr>
          <p:cNvPr id="8" name="Google Shape;128;p20">
            <a:extLst>
              <a:ext uri="{FF2B5EF4-FFF2-40B4-BE49-F238E27FC236}">
                <a16:creationId xmlns:a16="http://schemas.microsoft.com/office/drawing/2014/main" id="{24929938-E7BB-67AE-E69B-C9C09C8D258B}"/>
              </a:ext>
            </a:extLst>
          </p:cNvPr>
          <p:cNvSpPr txBox="1"/>
          <p:nvPr/>
        </p:nvSpPr>
        <p:spPr>
          <a:xfrm>
            <a:off x="9419179" y="2481549"/>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10M</a:t>
            </a:r>
            <a:endParaRPr sz="2000" dirty="0">
              <a:solidFill>
                <a:schemeClr val="lt1"/>
              </a:solidFill>
              <a:latin typeface="Roboto"/>
              <a:ea typeface="Roboto"/>
              <a:cs typeface="Roboto"/>
              <a:sym typeface="Roboto"/>
            </a:endParaRPr>
          </a:p>
        </p:txBody>
      </p:sp>
      <p:sp>
        <p:nvSpPr>
          <p:cNvPr id="9" name="Google Shape;129;p20">
            <a:extLst>
              <a:ext uri="{FF2B5EF4-FFF2-40B4-BE49-F238E27FC236}">
                <a16:creationId xmlns:a16="http://schemas.microsoft.com/office/drawing/2014/main" id="{D846E422-5F7F-0549-42E1-85D504709272}"/>
              </a:ext>
            </a:extLst>
          </p:cNvPr>
          <p:cNvSpPr txBox="1"/>
          <p:nvPr/>
        </p:nvSpPr>
        <p:spPr>
          <a:xfrm>
            <a:off x="385755" y="3915526"/>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1"/>
              </a:buClr>
              <a:buSzPts val="2000"/>
              <a:buFont typeface="Noto Sans Symbols"/>
              <a:buNone/>
            </a:pPr>
            <a:r>
              <a:rPr lang="en" sz="2000" b="1" dirty="0">
                <a:solidFill>
                  <a:schemeClr val="accent1"/>
                </a:solidFill>
                <a:latin typeface="Roboto"/>
                <a:ea typeface="Roboto"/>
                <a:cs typeface="Roboto"/>
                <a:sym typeface="Roboto"/>
              </a:rPr>
              <a:t>2021</a:t>
            </a:r>
            <a:endParaRPr sz="1400" dirty="0">
              <a:solidFill>
                <a:schemeClr val="accent1"/>
              </a:solidFill>
              <a:latin typeface="Roboto"/>
              <a:ea typeface="Roboto"/>
              <a:cs typeface="Roboto"/>
              <a:sym typeface="Roboto"/>
            </a:endParaRPr>
          </a:p>
        </p:txBody>
      </p:sp>
      <p:cxnSp>
        <p:nvCxnSpPr>
          <p:cNvPr id="10" name="Google Shape;130;p20">
            <a:extLst>
              <a:ext uri="{FF2B5EF4-FFF2-40B4-BE49-F238E27FC236}">
                <a16:creationId xmlns:a16="http://schemas.microsoft.com/office/drawing/2014/main" id="{F52A3359-3671-CACC-CA18-8D82CD784782}"/>
              </a:ext>
            </a:extLst>
          </p:cNvPr>
          <p:cNvCxnSpPr>
            <a:cxnSpLocks/>
          </p:cNvCxnSpPr>
          <p:nvPr/>
        </p:nvCxnSpPr>
        <p:spPr>
          <a:xfrm flipV="1">
            <a:off x="385755" y="4199200"/>
            <a:ext cx="6799101" cy="156731"/>
          </a:xfrm>
          <a:prstGeom prst="straightConnector1">
            <a:avLst/>
          </a:prstGeom>
          <a:noFill/>
          <a:ln w="19050" cap="flat" cmpd="sng">
            <a:solidFill>
              <a:srgbClr val="D8D8D8"/>
            </a:solidFill>
            <a:prstDash val="dot"/>
            <a:round/>
            <a:headEnd type="none" w="sm" len="sm"/>
            <a:tailEnd type="none" w="sm" len="sm"/>
          </a:ln>
        </p:spPr>
      </p:cxnSp>
      <p:sp>
        <p:nvSpPr>
          <p:cNvPr id="11" name="Google Shape;131;p20">
            <a:extLst>
              <a:ext uri="{FF2B5EF4-FFF2-40B4-BE49-F238E27FC236}">
                <a16:creationId xmlns:a16="http://schemas.microsoft.com/office/drawing/2014/main" id="{99AFBD8E-DD81-72FD-2BE7-E1A17E5DA7B4}"/>
              </a:ext>
            </a:extLst>
          </p:cNvPr>
          <p:cNvSpPr txBox="1"/>
          <p:nvPr/>
        </p:nvSpPr>
        <p:spPr>
          <a:xfrm>
            <a:off x="375249" y="4472189"/>
            <a:ext cx="7019850" cy="785311"/>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1" dirty="0">
                <a:solidFill>
                  <a:srgbClr val="92D050"/>
                </a:solidFill>
                <a:effectLst/>
                <a:latin typeface="Söhne"/>
              </a:rPr>
              <a:t>Emo Track 360: Unleash the Power of Emotion Detection</a:t>
            </a:r>
            <a:endParaRPr sz="1200" b="1" dirty="0">
              <a:solidFill>
                <a:srgbClr val="92D050"/>
              </a:solidFill>
              <a:latin typeface="Roboto"/>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These snippets offer a glimpse of the technology's growth, market size, and key titles across different years, providing a historical context for its development and adoption.</a:t>
            </a:r>
            <a:endParaRPr sz="1000" dirty="0">
              <a:latin typeface="Roboto"/>
              <a:ea typeface="Roboto"/>
              <a:cs typeface="Roboto"/>
              <a:sym typeface="Roboto"/>
            </a:endParaRPr>
          </a:p>
        </p:txBody>
      </p:sp>
      <p:sp>
        <p:nvSpPr>
          <p:cNvPr id="12" name="Google Shape;132;p20">
            <a:extLst>
              <a:ext uri="{FF2B5EF4-FFF2-40B4-BE49-F238E27FC236}">
                <a16:creationId xmlns:a16="http://schemas.microsoft.com/office/drawing/2014/main" id="{4CD48866-E52A-31AB-7AA1-DBD771F1CDB4}"/>
              </a:ext>
            </a:extLst>
          </p:cNvPr>
          <p:cNvSpPr txBox="1"/>
          <p:nvPr/>
        </p:nvSpPr>
        <p:spPr>
          <a:xfrm>
            <a:off x="375250" y="2662254"/>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2"/>
              </a:buClr>
              <a:buSzPts val="2000"/>
              <a:buFont typeface="Noto Sans Symbols"/>
              <a:buNone/>
            </a:pPr>
            <a:r>
              <a:rPr lang="en" sz="2000" b="1" dirty="0">
                <a:solidFill>
                  <a:schemeClr val="accent2"/>
                </a:solidFill>
                <a:latin typeface="Roboto"/>
                <a:ea typeface="Roboto"/>
                <a:cs typeface="Roboto"/>
                <a:sym typeface="Roboto"/>
              </a:rPr>
              <a:t>2022</a:t>
            </a:r>
            <a:endParaRPr sz="1400" dirty="0">
              <a:solidFill>
                <a:schemeClr val="accent2"/>
              </a:solidFill>
              <a:latin typeface="Roboto"/>
              <a:ea typeface="Roboto"/>
              <a:cs typeface="Roboto"/>
              <a:sym typeface="Roboto"/>
            </a:endParaRPr>
          </a:p>
        </p:txBody>
      </p:sp>
      <p:cxnSp>
        <p:nvCxnSpPr>
          <p:cNvPr id="13" name="Google Shape;133;p20">
            <a:extLst>
              <a:ext uri="{FF2B5EF4-FFF2-40B4-BE49-F238E27FC236}">
                <a16:creationId xmlns:a16="http://schemas.microsoft.com/office/drawing/2014/main" id="{8833AFEB-0B68-D624-85B3-97C16785ADB2}"/>
              </a:ext>
            </a:extLst>
          </p:cNvPr>
          <p:cNvCxnSpPr>
            <a:cxnSpLocks/>
          </p:cNvCxnSpPr>
          <p:nvPr/>
        </p:nvCxnSpPr>
        <p:spPr>
          <a:xfrm flipV="1">
            <a:off x="385755" y="3038113"/>
            <a:ext cx="6799101" cy="62520"/>
          </a:xfrm>
          <a:prstGeom prst="straightConnector1">
            <a:avLst/>
          </a:prstGeom>
          <a:noFill/>
          <a:ln w="19050" cap="flat" cmpd="sng">
            <a:solidFill>
              <a:srgbClr val="D8D8D8"/>
            </a:solidFill>
            <a:prstDash val="dot"/>
            <a:round/>
            <a:headEnd type="none" w="sm" len="sm"/>
            <a:tailEnd type="none" w="sm" len="sm"/>
          </a:ln>
        </p:spPr>
      </p:cxnSp>
      <p:sp>
        <p:nvSpPr>
          <p:cNvPr id="14" name="Google Shape;134;p20">
            <a:extLst>
              <a:ext uri="{FF2B5EF4-FFF2-40B4-BE49-F238E27FC236}">
                <a16:creationId xmlns:a16="http://schemas.microsoft.com/office/drawing/2014/main" id="{D71C70E3-BFF9-EBDE-DF62-CC5D070CD0DC}"/>
              </a:ext>
            </a:extLst>
          </p:cNvPr>
          <p:cNvSpPr txBox="1"/>
          <p:nvPr/>
        </p:nvSpPr>
        <p:spPr>
          <a:xfrm>
            <a:off x="375249" y="321409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0" dirty="0">
                <a:solidFill>
                  <a:schemeClr val="accent2"/>
                </a:solidFill>
                <a:effectLst/>
                <a:latin typeface="Arial Black" panose="020B0A04020102020204" pitchFamily="34" charset="0"/>
              </a:rPr>
              <a:t>Emo Sense Max: Revolutionizing Emotional Intelligence</a:t>
            </a:r>
            <a:endParaRPr sz="1200" dirty="0">
              <a:solidFill>
                <a:schemeClr val="accent2"/>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Back in 2021, the global Facial Emotion Recognition market reached $10 billion, marking the beginning of a widespread interest in this technology with applications in security and marketing research.</a:t>
            </a:r>
            <a:endParaRPr sz="1000" dirty="0">
              <a:latin typeface="Roboto"/>
              <a:ea typeface="Roboto"/>
              <a:cs typeface="Roboto"/>
              <a:sym typeface="Roboto"/>
            </a:endParaRPr>
          </a:p>
        </p:txBody>
      </p:sp>
      <p:sp>
        <p:nvSpPr>
          <p:cNvPr id="15" name="Google Shape;135;p20">
            <a:extLst>
              <a:ext uri="{FF2B5EF4-FFF2-40B4-BE49-F238E27FC236}">
                <a16:creationId xmlns:a16="http://schemas.microsoft.com/office/drawing/2014/main" id="{2EB5D733-6242-A370-74A1-9A4DDA97AE18}"/>
              </a:ext>
            </a:extLst>
          </p:cNvPr>
          <p:cNvSpPr txBox="1"/>
          <p:nvPr/>
        </p:nvSpPr>
        <p:spPr>
          <a:xfrm>
            <a:off x="381000" y="1316936"/>
            <a:ext cx="1692000" cy="44172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3"/>
              </a:buClr>
              <a:buSzPts val="2000"/>
              <a:buFont typeface="Noto Sans Symbols"/>
              <a:buNone/>
            </a:pPr>
            <a:r>
              <a:rPr lang="en" sz="2000" b="1" dirty="0">
                <a:solidFill>
                  <a:schemeClr val="accent3"/>
                </a:solidFill>
                <a:latin typeface="Roboto"/>
                <a:ea typeface="Roboto"/>
                <a:cs typeface="Roboto"/>
                <a:sym typeface="Roboto"/>
              </a:rPr>
              <a:t>2023</a:t>
            </a:r>
            <a:endParaRPr sz="1400" dirty="0">
              <a:solidFill>
                <a:schemeClr val="accent3"/>
              </a:solidFill>
              <a:latin typeface="Roboto"/>
              <a:ea typeface="Roboto"/>
              <a:cs typeface="Roboto"/>
              <a:sym typeface="Roboto"/>
            </a:endParaRPr>
          </a:p>
        </p:txBody>
      </p:sp>
      <p:cxnSp>
        <p:nvCxnSpPr>
          <p:cNvPr id="16" name="Google Shape;136;p20">
            <a:extLst>
              <a:ext uri="{FF2B5EF4-FFF2-40B4-BE49-F238E27FC236}">
                <a16:creationId xmlns:a16="http://schemas.microsoft.com/office/drawing/2014/main" id="{BB27897C-B30E-B0FB-61AA-D6B82A0D722D}"/>
              </a:ext>
            </a:extLst>
          </p:cNvPr>
          <p:cNvCxnSpPr>
            <a:cxnSpLocks/>
          </p:cNvCxnSpPr>
          <p:nvPr/>
        </p:nvCxnSpPr>
        <p:spPr>
          <a:xfrm>
            <a:off x="399180" y="1821727"/>
            <a:ext cx="6924583" cy="0"/>
          </a:xfrm>
          <a:prstGeom prst="straightConnector1">
            <a:avLst/>
          </a:prstGeom>
          <a:noFill/>
          <a:ln w="19050" cap="flat" cmpd="sng">
            <a:solidFill>
              <a:srgbClr val="D8D8D8"/>
            </a:solidFill>
            <a:prstDash val="dot"/>
            <a:round/>
            <a:headEnd type="none" w="sm" len="sm"/>
            <a:tailEnd type="none" w="sm" len="sm"/>
          </a:ln>
        </p:spPr>
      </p:cxnSp>
      <p:sp>
        <p:nvSpPr>
          <p:cNvPr id="17" name="Google Shape;137;p20">
            <a:extLst>
              <a:ext uri="{FF2B5EF4-FFF2-40B4-BE49-F238E27FC236}">
                <a16:creationId xmlns:a16="http://schemas.microsoft.com/office/drawing/2014/main" id="{2741EB5A-BA06-2410-EFD4-1A640129275E}"/>
              </a:ext>
            </a:extLst>
          </p:cNvPr>
          <p:cNvSpPr txBox="1"/>
          <p:nvPr/>
        </p:nvSpPr>
        <p:spPr>
          <a:xfrm>
            <a:off x="380999" y="193553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dirty="0">
                <a:solidFill>
                  <a:schemeClr val="accent3"/>
                </a:solidFill>
                <a:effectLst/>
                <a:latin typeface="Arial Black" panose="020B0A04020102020204" pitchFamily="34" charset="0"/>
              </a:rPr>
              <a:t>Emo Tech Pro: Transforming Emotion Analytics</a:t>
            </a:r>
            <a:endParaRPr sz="1200" dirty="0">
              <a:solidFill>
                <a:schemeClr val="accent3"/>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 sz="1000" b="0" i="0" dirty="0">
                <a:effectLst/>
                <a:latin typeface="Roboto"/>
                <a:ea typeface="Roboto"/>
                <a:cs typeface="Roboto"/>
                <a:sym typeface="Roboto"/>
              </a:rPr>
              <a:t>I</a:t>
            </a:r>
            <a:r>
              <a:rPr lang="en-US" sz="1000" b="0" i="0" dirty="0">
                <a:effectLst/>
                <a:latin typeface="Söhne"/>
              </a:rPr>
              <a:t>n 2022, the market exceeded $22 billion, propelled by the rapid adoption of emotion recognition in telehealth, virtual learning, and enhanced customer experiences in industries like gaming and e-commerce.</a:t>
            </a:r>
            <a:endParaRPr sz="1000" dirty="0">
              <a:latin typeface="Roboto"/>
              <a:ea typeface="Roboto"/>
              <a:cs typeface="Roboto"/>
              <a:sym typeface="Roboto"/>
            </a:endParaRPr>
          </a:p>
        </p:txBody>
      </p:sp>
    </p:spTree>
    <p:extLst>
      <p:ext uri="{BB962C8B-B14F-4D97-AF65-F5344CB8AC3E}">
        <p14:creationId xmlns:p14="http://schemas.microsoft.com/office/powerpoint/2010/main" val="4027791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B2814-1CE5-67F9-CB83-3A4C832395E9}"/>
              </a:ext>
            </a:extLst>
          </p:cNvPr>
          <p:cNvSpPr txBox="1">
            <a:spLocks/>
          </p:cNvSpPr>
          <p:nvPr/>
        </p:nvSpPr>
        <p:spPr>
          <a:xfrm>
            <a:off x="2515402" y="1037331"/>
            <a:ext cx="4063471" cy="2021017"/>
          </a:xfrm>
          <a:prstGeom prst="rect">
            <a:avLst/>
          </a:prstGeom>
        </p:spPr>
        <p:txBody>
          <a:bodyPr lIns="91448" tIns="45724" rIns="91448" bIns="45724" anchor="ctr"/>
          <a:lstStyle>
            <a:lvl1pPr algn="ctr" defTabSz="609493" rtl="0" eaLnBrk="1" latinLnBrk="0" hangingPunct="1">
              <a:spcBef>
                <a:spcPct val="0"/>
              </a:spcBef>
              <a:buNone/>
              <a:defRPr sz="5900" kern="1200">
                <a:solidFill>
                  <a:schemeClr val="tx1"/>
                </a:solidFill>
                <a:latin typeface="+mj-lt"/>
                <a:ea typeface="+mj-ea"/>
                <a:cs typeface="+mj-cs"/>
              </a:defRPr>
            </a:lvl1pPr>
          </a:lstStyle>
          <a:p>
            <a:pPr>
              <a:defRPr/>
            </a:pPr>
            <a:endParaRPr lang="en-US" sz="12003" b="1" spc="225" dirty="0">
              <a:solidFill>
                <a:srgbClr val="C4DBD3"/>
              </a:solidFill>
              <a:latin typeface="Arial Rounded MT Bold" charset="0"/>
              <a:ea typeface="Arial Rounded MT Bold" charset="0"/>
              <a:cs typeface="Arial Rounded MT Bold" charset="0"/>
            </a:endParaRPr>
          </a:p>
        </p:txBody>
      </p:sp>
      <p:sp>
        <p:nvSpPr>
          <p:cNvPr id="3" name="Google Shape;1384;p161">
            <a:extLst>
              <a:ext uri="{FF2B5EF4-FFF2-40B4-BE49-F238E27FC236}">
                <a16:creationId xmlns:a16="http://schemas.microsoft.com/office/drawing/2014/main" id="{93BACA6F-1327-C074-C327-BFC190C4C13C}"/>
              </a:ext>
            </a:extLst>
          </p:cNvPr>
          <p:cNvSpPr txBox="1">
            <a:spLocks/>
          </p:cNvSpPr>
          <p:nvPr/>
        </p:nvSpPr>
        <p:spPr>
          <a:xfrm>
            <a:off x="1354668" y="313214"/>
            <a:ext cx="8402790" cy="580491"/>
          </a:xfrm>
          <a:prstGeom prst="rect">
            <a:avLst/>
          </a:prstGeom>
        </p:spPr>
        <p:txBody>
          <a:bodyPr spcFirstLastPara="1" wrap="square" lIns="91425" tIns="91425" rIns="91425" bIns="91425" anchor="t"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en-US" sz="3200" dirty="0">
                <a:solidFill>
                  <a:schemeClr val="tx1"/>
                </a:solidFill>
                <a:latin typeface="Arial Black" panose="020B0A04020102020204" pitchFamily="34" charset="0"/>
                <a:ea typeface="Helvetica" charset="0"/>
                <a:cs typeface="Helvetica" charset="0"/>
              </a:rPr>
              <a:t>Team Members and their roles:</a:t>
            </a:r>
          </a:p>
        </p:txBody>
      </p:sp>
      <p:sp>
        <p:nvSpPr>
          <p:cNvPr id="4" name="Google Shape;1258;p147">
            <a:extLst>
              <a:ext uri="{FF2B5EF4-FFF2-40B4-BE49-F238E27FC236}">
                <a16:creationId xmlns:a16="http://schemas.microsoft.com/office/drawing/2014/main" id="{9193C702-636C-E869-D1C1-98E5947CEA40}"/>
              </a:ext>
            </a:extLst>
          </p:cNvPr>
          <p:cNvSpPr txBox="1"/>
          <p:nvPr/>
        </p:nvSpPr>
        <p:spPr>
          <a:xfrm>
            <a:off x="658812" y="2868062"/>
            <a:ext cx="2974349" cy="36706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Chetana Nannapaneni</a:t>
            </a:r>
            <a:endParaRPr sz="1600" b="1" dirty="0">
              <a:latin typeface="Arial" panose="020B0604020202020204" pitchFamily="34" charset="0"/>
              <a:ea typeface="Avenir"/>
              <a:cs typeface="Arial" panose="020B0604020202020204" pitchFamily="34" charset="0"/>
              <a:sym typeface="Avenir"/>
            </a:endParaRPr>
          </a:p>
        </p:txBody>
      </p:sp>
      <p:sp>
        <p:nvSpPr>
          <p:cNvPr id="5" name="Google Shape;1260;p147">
            <a:extLst>
              <a:ext uri="{FF2B5EF4-FFF2-40B4-BE49-F238E27FC236}">
                <a16:creationId xmlns:a16="http://schemas.microsoft.com/office/drawing/2014/main" id="{C6752ADB-4FD8-FE6A-E38D-0E30D37A4C8A}"/>
              </a:ext>
            </a:extLst>
          </p:cNvPr>
          <p:cNvSpPr txBox="1"/>
          <p:nvPr/>
        </p:nvSpPr>
        <p:spPr>
          <a:xfrm>
            <a:off x="1081437"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Scientist</a:t>
            </a:r>
            <a:endParaRPr sz="1200" i="1" dirty="0">
              <a:latin typeface="+mn-lt"/>
              <a:ea typeface="Avenir"/>
              <a:cs typeface="Avenir"/>
              <a:sym typeface="Avenir"/>
            </a:endParaRPr>
          </a:p>
        </p:txBody>
      </p:sp>
      <p:pic>
        <p:nvPicPr>
          <p:cNvPr id="6" name="Google Shape;1261;p147">
            <a:extLst>
              <a:ext uri="{FF2B5EF4-FFF2-40B4-BE49-F238E27FC236}">
                <a16:creationId xmlns:a16="http://schemas.microsoft.com/office/drawing/2014/main" id="{141839DB-FBA6-948D-E0F6-A6ED92BA0566}"/>
              </a:ext>
            </a:extLst>
          </p:cNvPr>
          <p:cNvPicPr preferRelativeResize="0"/>
          <p:nvPr/>
        </p:nvPicPr>
        <p:blipFill>
          <a:blip r:embed="rId2">
            <a:extLst>
              <a:ext uri="{BEBA8EAE-BF5A-486C-A8C5-ECC9F3942E4B}">
                <a14:imgProps xmlns:a14="http://schemas.microsoft.com/office/drawing/2010/main">
                  <a14:imgLayer r:embed="rId3">
                    <a14:imgEffect>
                      <a14:saturation sat="242000"/>
                    </a14:imgEffect>
                  </a14:imgLayer>
                </a14:imgProps>
              </a:ext>
              <a:ext uri="{28A0092B-C50C-407E-A947-70E740481C1C}">
                <a14:useLocalDpi xmlns:a14="http://schemas.microsoft.com/office/drawing/2010/main" val="0"/>
              </a:ext>
            </a:extLst>
          </a:blip>
          <a:stretch>
            <a:fillRect/>
          </a:stretch>
        </p:blipFill>
        <p:spPr>
          <a:xfrm>
            <a:off x="1531587" y="1577670"/>
            <a:ext cx="1228800" cy="1228800"/>
          </a:xfrm>
          <a:prstGeom prst="flowChartConnector">
            <a:avLst/>
          </a:prstGeom>
          <a:noFill/>
          <a:ln>
            <a:noFill/>
          </a:ln>
        </p:spPr>
      </p:pic>
      <p:sp>
        <p:nvSpPr>
          <p:cNvPr id="7" name="Google Shape;1258;p147">
            <a:extLst>
              <a:ext uri="{FF2B5EF4-FFF2-40B4-BE49-F238E27FC236}">
                <a16:creationId xmlns:a16="http://schemas.microsoft.com/office/drawing/2014/main" id="{A5915B3D-1B5E-19AF-01F4-58A085DD20DA}"/>
              </a:ext>
            </a:extLst>
          </p:cNvPr>
          <p:cNvSpPr txBox="1"/>
          <p:nvPr/>
        </p:nvSpPr>
        <p:spPr>
          <a:xfrm>
            <a:off x="3549968" y="3672748"/>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Shaik Adil</a:t>
            </a:r>
            <a:endParaRPr sz="1600" b="1" dirty="0">
              <a:latin typeface="Arial" panose="020B0604020202020204" pitchFamily="34" charset="0"/>
              <a:ea typeface="Avenir"/>
              <a:cs typeface="Arial" panose="020B0604020202020204" pitchFamily="34" charset="0"/>
              <a:sym typeface="Avenir"/>
            </a:endParaRPr>
          </a:p>
        </p:txBody>
      </p:sp>
      <p:sp>
        <p:nvSpPr>
          <p:cNvPr id="8" name="Google Shape;1260;p147">
            <a:extLst>
              <a:ext uri="{FF2B5EF4-FFF2-40B4-BE49-F238E27FC236}">
                <a16:creationId xmlns:a16="http://schemas.microsoft.com/office/drawing/2014/main" id="{083A3539-003A-78B6-6F5B-C5433A9C4363}"/>
              </a:ext>
            </a:extLst>
          </p:cNvPr>
          <p:cNvSpPr txBox="1"/>
          <p:nvPr/>
        </p:nvSpPr>
        <p:spPr>
          <a:xfrm>
            <a:off x="3495774" y="4045984"/>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Engineer</a:t>
            </a:r>
            <a:endParaRPr sz="1200" i="1" dirty="0">
              <a:latin typeface="+mn-lt"/>
              <a:ea typeface="Avenir"/>
              <a:cs typeface="Avenir"/>
              <a:sym typeface="Avenir"/>
            </a:endParaRPr>
          </a:p>
        </p:txBody>
      </p:sp>
      <p:pic>
        <p:nvPicPr>
          <p:cNvPr id="9" name="Google Shape;1261;p147">
            <a:extLst>
              <a:ext uri="{FF2B5EF4-FFF2-40B4-BE49-F238E27FC236}">
                <a16:creationId xmlns:a16="http://schemas.microsoft.com/office/drawing/2014/main" id="{4A6E1A93-724A-E1BC-B2A3-90ABACBFB63C}"/>
              </a:ext>
            </a:extLst>
          </p:cNvPr>
          <p:cNvPicPr preferRelativeResize="0"/>
          <p:nvPr/>
        </p:nvPicPr>
        <p:blipFill>
          <a:blip r:embed="rId4">
            <a:extLst>
              <a:ext uri="{BEBA8EAE-BF5A-486C-A8C5-ECC9F3942E4B}">
                <a14:imgProps xmlns:a14="http://schemas.microsoft.com/office/drawing/2010/main">
                  <a14:imgLayer r:embed="rId5">
                    <a14:imgEffect>
                      <a14:saturation sat="213000"/>
                    </a14:imgEffect>
                  </a14:imgLayer>
                </a14:imgProps>
              </a:ext>
              <a:ext uri="{28A0092B-C50C-407E-A947-70E740481C1C}">
                <a14:useLocalDpi xmlns:a14="http://schemas.microsoft.com/office/drawing/2010/main" val="0"/>
              </a:ext>
            </a:extLst>
          </a:blip>
          <a:stretch>
            <a:fillRect/>
          </a:stretch>
        </p:blipFill>
        <p:spPr>
          <a:xfrm>
            <a:off x="3945924" y="2443948"/>
            <a:ext cx="1228800" cy="1228800"/>
          </a:xfrm>
          <a:prstGeom prst="flowChartConnector">
            <a:avLst/>
          </a:prstGeom>
          <a:noFill/>
          <a:ln>
            <a:noFill/>
          </a:ln>
        </p:spPr>
      </p:pic>
      <p:sp>
        <p:nvSpPr>
          <p:cNvPr id="10" name="Google Shape;1258;p147">
            <a:extLst>
              <a:ext uri="{FF2B5EF4-FFF2-40B4-BE49-F238E27FC236}">
                <a16:creationId xmlns:a16="http://schemas.microsoft.com/office/drawing/2014/main" id="{32ACD469-A1FF-063A-7057-1735A2222C2D}"/>
              </a:ext>
            </a:extLst>
          </p:cNvPr>
          <p:cNvSpPr txBox="1"/>
          <p:nvPr/>
        </p:nvSpPr>
        <p:spPr>
          <a:xfrm>
            <a:off x="5910011" y="2852632"/>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Mahesh </a:t>
            </a:r>
            <a:r>
              <a:rPr lang="en-US" sz="1600" b="1" dirty="0" err="1">
                <a:latin typeface="Arial" panose="020B0604020202020204" pitchFamily="34" charset="0"/>
                <a:ea typeface="Avenir"/>
                <a:cs typeface="Arial" panose="020B0604020202020204" pitchFamily="34" charset="0"/>
                <a:sym typeface="Avenir"/>
              </a:rPr>
              <a:t>Manchala</a:t>
            </a:r>
            <a:endParaRPr sz="1600" b="1" dirty="0">
              <a:latin typeface="Arial" panose="020B0604020202020204" pitchFamily="34" charset="0"/>
              <a:ea typeface="Avenir"/>
              <a:cs typeface="Arial" panose="020B0604020202020204" pitchFamily="34" charset="0"/>
              <a:sym typeface="Avenir"/>
            </a:endParaRPr>
          </a:p>
        </p:txBody>
      </p:sp>
      <p:sp>
        <p:nvSpPr>
          <p:cNvPr id="11" name="Google Shape;1260;p147">
            <a:extLst>
              <a:ext uri="{FF2B5EF4-FFF2-40B4-BE49-F238E27FC236}">
                <a16:creationId xmlns:a16="http://schemas.microsoft.com/office/drawing/2014/main" id="{1B3816CC-962A-D7A4-7C31-99D6F5EDB580}"/>
              </a:ext>
            </a:extLst>
          </p:cNvPr>
          <p:cNvSpPr txBox="1"/>
          <p:nvPr/>
        </p:nvSpPr>
        <p:spPr>
          <a:xfrm>
            <a:off x="5910111"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latin typeface="+mn-lt"/>
                <a:ea typeface="Avenir"/>
                <a:cs typeface="Avenir"/>
                <a:sym typeface="Avenir"/>
              </a:rPr>
              <a:t>Machine Learning Engineer</a:t>
            </a:r>
            <a:endParaRPr sz="1200" i="1" dirty="0">
              <a:latin typeface="+mn-lt"/>
              <a:ea typeface="Avenir"/>
              <a:cs typeface="Avenir"/>
              <a:sym typeface="Avenir"/>
            </a:endParaRPr>
          </a:p>
        </p:txBody>
      </p:sp>
      <p:pic>
        <p:nvPicPr>
          <p:cNvPr id="12" name="Google Shape;1261;p147">
            <a:extLst>
              <a:ext uri="{FF2B5EF4-FFF2-40B4-BE49-F238E27FC236}">
                <a16:creationId xmlns:a16="http://schemas.microsoft.com/office/drawing/2014/main" id="{BE3806D1-C3C7-411D-4AEC-87F8BF179676}"/>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6400204" y="1584676"/>
            <a:ext cx="1228800" cy="1228800"/>
          </a:xfrm>
          <a:prstGeom prst="flowChartConnector">
            <a:avLst/>
          </a:prstGeom>
          <a:noFill/>
          <a:ln>
            <a:noFill/>
          </a:ln>
        </p:spPr>
      </p:pic>
      <p:cxnSp>
        <p:nvCxnSpPr>
          <p:cNvPr id="13" name="Straight Connector 12">
            <a:extLst>
              <a:ext uri="{FF2B5EF4-FFF2-40B4-BE49-F238E27FC236}">
                <a16:creationId xmlns:a16="http://schemas.microsoft.com/office/drawing/2014/main" id="{D47DF8C9-DA56-27E9-BC51-168ED8BAE96D}"/>
              </a:ext>
            </a:extLst>
          </p:cNvPr>
          <p:cNvCxnSpPr/>
          <p:nvPr/>
        </p:nvCxnSpPr>
        <p:spPr>
          <a:xfrm flipV="1">
            <a:off x="2118360"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4" name="Straight Connector 13">
            <a:extLst>
              <a:ext uri="{FF2B5EF4-FFF2-40B4-BE49-F238E27FC236}">
                <a16:creationId xmlns:a16="http://schemas.microsoft.com/office/drawing/2014/main" id="{1059E462-7C5E-FE33-B792-5ACD8FEF9974}"/>
              </a:ext>
            </a:extLst>
          </p:cNvPr>
          <p:cNvCxnSpPr/>
          <p:nvPr/>
        </p:nvCxnSpPr>
        <p:spPr>
          <a:xfrm flipV="1">
            <a:off x="2270760"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5" name="Straight Connector 14">
            <a:extLst>
              <a:ext uri="{FF2B5EF4-FFF2-40B4-BE49-F238E27FC236}">
                <a16:creationId xmlns:a16="http://schemas.microsoft.com/office/drawing/2014/main" id="{523CD450-F8F1-B6F0-910F-01CC34551FCC}"/>
              </a:ext>
            </a:extLst>
          </p:cNvPr>
          <p:cNvCxnSpPr/>
          <p:nvPr/>
        </p:nvCxnSpPr>
        <p:spPr>
          <a:xfrm flipV="1">
            <a:off x="1965960"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6" name="Straight Connector 15">
            <a:extLst>
              <a:ext uri="{FF2B5EF4-FFF2-40B4-BE49-F238E27FC236}">
                <a16:creationId xmlns:a16="http://schemas.microsoft.com/office/drawing/2014/main" id="{4F15C40A-E182-2CD2-2B16-BE9C1BB9EFFD}"/>
              </a:ext>
            </a:extLst>
          </p:cNvPr>
          <p:cNvCxnSpPr/>
          <p:nvPr/>
        </p:nvCxnSpPr>
        <p:spPr>
          <a:xfrm flipV="1">
            <a:off x="6975108"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7" name="Straight Connector 16">
            <a:extLst>
              <a:ext uri="{FF2B5EF4-FFF2-40B4-BE49-F238E27FC236}">
                <a16:creationId xmlns:a16="http://schemas.microsoft.com/office/drawing/2014/main" id="{F902B151-6B5B-BEF8-C772-FE7EC5CD24D1}"/>
              </a:ext>
            </a:extLst>
          </p:cNvPr>
          <p:cNvCxnSpPr/>
          <p:nvPr/>
        </p:nvCxnSpPr>
        <p:spPr>
          <a:xfrm flipV="1">
            <a:off x="7127508"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16B2AD5C-3AC8-766C-7FC2-815B00600BA5}"/>
              </a:ext>
            </a:extLst>
          </p:cNvPr>
          <p:cNvCxnSpPr/>
          <p:nvPr/>
        </p:nvCxnSpPr>
        <p:spPr>
          <a:xfrm flipV="1">
            <a:off x="6822708"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5215ABC2-86A2-7543-56F6-BD2C14A322EA}"/>
              </a:ext>
            </a:extLst>
          </p:cNvPr>
          <p:cNvCxnSpPr/>
          <p:nvPr/>
        </p:nvCxnSpPr>
        <p:spPr>
          <a:xfrm flipV="1">
            <a:off x="4552750" y="4567084"/>
            <a:ext cx="0" cy="22860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0" name="Straight Connector 19">
            <a:extLst>
              <a:ext uri="{FF2B5EF4-FFF2-40B4-BE49-F238E27FC236}">
                <a16:creationId xmlns:a16="http://schemas.microsoft.com/office/drawing/2014/main" id="{EA70B434-B7D3-47D6-AD27-E39E51DBA70D}"/>
              </a:ext>
            </a:extLst>
          </p:cNvPr>
          <p:cNvCxnSpPr/>
          <p:nvPr/>
        </p:nvCxnSpPr>
        <p:spPr>
          <a:xfrm flipV="1">
            <a:off x="4705150" y="5029200"/>
            <a:ext cx="0" cy="18288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1EE7743C-4CDA-3C76-2ED1-C0563FBE2209}"/>
              </a:ext>
            </a:extLst>
          </p:cNvPr>
          <p:cNvCxnSpPr/>
          <p:nvPr/>
        </p:nvCxnSpPr>
        <p:spPr>
          <a:xfrm flipV="1">
            <a:off x="4400350" y="5029200"/>
            <a:ext cx="0" cy="18288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22" name="Google Shape;1261;p147">
            <a:extLst>
              <a:ext uri="{FF2B5EF4-FFF2-40B4-BE49-F238E27FC236}">
                <a16:creationId xmlns:a16="http://schemas.microsoft.com/office/drawing/2014/main" id="{2DF0344B-9A5F-9283-FD30-430156F30E33}"/>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9264891" y="1968232"/>
            <a:ext cx="1228800" cy="1228800"/>
          </a:xfrm>
          <a:prstGeom prst="flowChartConnector">
            <a:avLst/>
          </a:prstGeom>
          <a:noFill/>
          <a:ln>
            <a:noFill/>
          </a:ln>
        </p:spPr>
      </p:pic>
      <p:cxnSp>
        <p:nvCxnSpPr>
          <p:cNvPr id="25" name="Straight Connector 24">
            <a:extLst>
              <a:ext uri="{FF2B5EF4-FFF2-40B4-BE49-F238E27FC236}">
                <a16:creationId xmlns:a16="http://schemas.microsoft.com/office/drawing/2014/main" id="{F41CCFE7-0434-1428-0CC7-F3099C6C7BF2}"/>
              </a:ext>
            </a:extLst>
          </p:cNvPr>
          <p:cNvCxnSpPr>
            <a:cxnSpLocks/>
          </p:cNvCxnSpPr>
          <p:nvPr/>
        </p:nvCxnSpPr>
        <p:spPr>
          <a:xfrm flipV="1">
            <a:off x="9567838"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6" name="Straight Connector 25">
            <a:extLst>
              <a:ext uri="{FF2B5EF4-FFF2-40B4-BE49-F238E27FC236}">
                <a16:creationId xmlns:a16="http://schemas.microsoft.com/office/drawing/2014/main" id="{447FDBBD-567A-8FEB-100B-D12AAD00036D}"/>
              </a:ext>
            </a:extLst>
          </p:cNvPr>
          <p:cNvCxnSpPr>
            <a:cxnSpLocks/>
          </p:cNvCxnSpPr>
          <p:nvPr/>
        </p:nvCxnSpPr>
        <p:spPr>
          <a:xfrm flipV="1">
            <a:off x="9879291"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7" name="Straight Connector 26">
            <a:extLst>
              <a:ext uri="{FF2B5EF4-FFF2-40B4-BE49-F238E27FC236}">
                <a16:creationId xmlns:a16="http://schemas.microsoft.com/office/drawing/2014/main" id="{296B9464-1381-25B3-CBF9-B7E46EB896D7}"/>
              </a:ext>
            </a:extLst>
          </p:cNvPr>
          <p:cNvCxnSpPr>
            <a:cxnSpLocks/>
          </p:cNvCxnSpPr>
          <p:nvPr/>
        </p:nvCxnSpPr>
        <p:spPr>
          <a:xfrm flipH="1" flipV="1">
            <a:off x="9713863" y="4114800"/>
            <a:ext cx="5126"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45" name="Picture 44" descr="A person standing next to a white car&#10;&#10;Description automatically generated">
            <a:extLst>
              <a:ext uri="{FF2B5EF4-FFF2-40B4-BE49-F238E27FC236}">
                <a16:creationId xmlns:a16="http://schemas.microsoft.com/office/drawing/2014/main" id="{27194EBB-2F95-2989-83B9-987CB9472B89}"/>
              </a:ext>
            </a:extLst>
          </p:cNvPr>
          <p:cNvPicPr>
            <a:picLocks noChangeAspect="1"/>
          </p:cNvPicPr>
          <p:nvPr/>
        </p:nvPicPr>
        <p:blipFill rotWithShape="1">
          <a:blip r:embed="rId8"/>
          <a:srcRect l="44770" t="20334" r="17832" b="60176"/>
          <a:stretch/>
        </p:blipFill>
        <p:spPr>
          <a:xfrm rot="20740772">
            <a:off x="1462615" y="1292025"/>
            <a:ext cx="1571677" cy="1622941"/>
          </a:xfrm>
          <a:prstGeom prst="ellipse">
            <a:avLst/>
          </a:prstGeom>
        </p:spPr>
      </p:pic>
      <p:pic>
        <p:nvPicPr>
          <p:cNvPr id="50" name="Picture 49" descr="A person taking a selfie&#10;&#10;Description automatically generated">
            <a:extLst>
              <a:ext uri="{FF2B5EF4-FFF2-40B4-BE49-F238E27FC236}">
                <a16:creationId xmlns:a16="http://schemas.microsoft.com/office/drawing/2014/main" id="{64CE4C48-3011-9A1A-8E8B-D842AB7B7DA5}"/>
              </a:ext>
            </a:extLst>
          </p:cNvPr>
          <p:cNvPicPr>
            <a:picLocks noChangeAspect="1"/>
          </p:cNvPicPr>
          <p:nvPr/>
        </p:nvPicPr>
        <p:blipFill>
          <a:blip r:embed="rId9"/>
          <a:stretch>
            <a:fillRect/>
          </a:stretch>
        </p:blipFill>
        <p:spPr>
          <a:xfrm>
            <a:off x="3836901" y="1968232"/>
            <a:ext cx="1642160" cy="1764346"/>
          </a:xfrm>
          <a:prstGeom prst="ellipse">
            <a:avLst/>
          </a:prstGeom>
        </p:spPr>
      </p:pic>
      <p:pic>
        <p:nvPicPr>
          <p:cNvPr id="52" name="Picture 51" descr="A person standing on a dock by water&#10;&#10;Description automatically generated">
            <a:extLst>
              <a:ext uri="{FF2B5EF4-FFF2-40B4-BE49-F238E27FC236}">
                <a16:creationId xmlns:a16="http://schemas.microsoft.com/office/drawing/2014/main" id="{9F6D2CA1-E631-691C-E890-3BED3FFF6DF4}"/>
              </a:ext>
            </a:extLst>
          </p:cNvPr>
          <p:cNvPicPr>
            <a:picLocks noChangeAspect="1"/>
          </p:cNvPicPr>
          <p:nvPr/>
        </p:nvPicPr>
        <p:blipFill rotWithShape="1">
          <a:blip r:embed="rId10"/>
          <a:srcRect l="27263" t="26093" r="25416" b="32040"/>
          <a:stretch/>
        </p:blipFill>
        <p:spPr>
          <a:xfrm>
            <a:off x="6200156" y="1236208"/>
            <a:ext cx="1642160" cy="1631854"/>
          </a:xfrm>
          <a:prstGeom prst="ellipse">
            <a:avLst/>
          </a:prstGeom>
        </p:spPr>
      </p:pic>
      <p:sp>
        <p:nvSpPr>
          <p:cNvPr id="53" name="TextBox 52">
            <a:extLst>
              <a:ext uri="{FF2B5EF4-FFF2-40B4-BE49-F238E27FC236}">
                <a16:creationId xmlns:a16="http://schemas.microsoft.com/office/drawing/2014/main" id="{CE4B5A21-55CB-F82D-2589-90719D235133}"/>
              </a:ext>
            </a:extLst>
          </p:cNvPr>
          <p:cNvSpPr txBox="1"/>
          <p:nvPr/>
        </p:nvSpPr>
        <p:spPr>
          <a:xfrm>
            <a:off x="8874923" y="3279642"/>
            <a:ext cx="2678443"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Pavan Teja </a:t>
            </a:r>
            <a:r>
              <a:rPr lang="en-US" sz="1600" b="1" dirty="0" err="1">
                <a:latin typeface="Arial" panose="020B0604020202020204" pitchFamily="34" charset="0"/>
                <a:cs typeface="Arial" panose="020B0604020202020204" pitchFamily="34" charset="0"/>
              </a:rPr>
              <a:t>Sripati</a:t>
            </a:r>
            <a:endParaRPr lang="en-US" sz="1600" b="1" dirty="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5DB9C310-A1FA-0FAF-3BCC-F5AEB34B23A9}"/>
              </a:ext>
            </a:extLst>
          </p:cNvPr>
          <p:cNvSpPr txBox="1"/>
          <p:nvPr/>
        </p:nvSpPr>
        <p:spPr>
          <a:xfrm>
            <a:off x="8874923" y="3700806"/>
            <a:ext cx="2462326" cy="276999"/>
          </a:xfrm>
          <a:prstGeom prst="rect">
            <a:avLst/>
          </a:prstGeom>
          <a:noFill/>
        </p:spPr>
        <p:txBody>
          <a:bodyPr wrap="square" rtlCol="0">
            <a:spAutoFit/>
          </a:bodyPr>
          <a:lstStyle/>
          <a:p>
            <a:r>
              <a:rPr lang="en-US" sz="1200" i="1" dirty="0"/>
              <a:t>Computer Vision Specialist</a:t>
            </a:r>
          </a:p>
        </p:txBody>
      </p:sp>
      <p:pic>
        <p:nvPicPr>
          <p:cNvPr id="56" name="Picture 55" descr="A person standing on a deck&#10;&#10;Description automatically generated">
            <a:extLst>
              <a:ext uri="{FF2B5EF4-FFF2-40B4-BE49-F238E27FC236}">
                <a16:creationId xmlns:a16="http://schemas.microsoft.com/office/drawing/2014/main" id="{5402624D-CEB3-1739-12F0-B1C2D84EF302}"/>
              </a:ext>
            </a:extLst>
          </p:cNvPr>
          <p:cNvPicPr>
            <a:picLocks noChangeAspect="1"/>
          </p:cNvPicPr>
          <p:nvPr/>
        </p:nvPicPr>
        <p:blipFill rotWithShape="1">
          <a:blip r:embed="rId11"/>
          <a:srcRect l="29704" t="11534" r="34333" b="60030"/>
          <a:stretch/>
        </p:blipFill>
        <p:spPr>
          <a:xfrm>
            <a:off x="9024740" y="1647788"/>
            <a:ext cx="1709101" cy="1631854"/>
          </a:xfrm>
          <a:prstGeom prst="ellipse">
            <a:avLst/>
          </a:prstGeom>
        </p:spPr>
      </p:pic>
    </p:spTree>
    <p:extLst>
      <p:ext uri="{BB962C8B-B14F-4D97-AF65-F5344CB8AC3E}">
        <p14:creationId xmlns:p14="http://schemas.microsoft.com/office/powerpoint/2010/main" val="2562240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2000"/>
                <a:hueMod val="108000"/>
                <a:satMod val="164000"/>
                <a:lumMod val="69000"/>
              </a:schemeClr>
              <a:schemeClr val="bg2">
                <a:tint val="96000"/>
                <a:hueMod val="90000"/>
                <a:satMod val="130000"/>
                <a:lumMod val="134000"/>
              </a:schemeClr>
            </a:duotone>
            <a:lum/>
            <a:extLst>
              <a:ext uri="{BEBA8EAE-BF5A-486C-A8C5-ECC9F3942E4B}">
                <a14:imgProps xmlns:a14="http://schemas.microsoft.com/office/drawing/2010/main">
                  <a14:imgLayer r:embed="rId3">
                    <a14:imgEffect>
                      <a14:sharpenSoften amount="-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Google Shape;226;p25">
            <a:extLst>
              <a:ext uri="{FF2B5EF4-FFF2-40B4-BE49-F238E27FC236}">
                <a16:creationId xmlns:a16="http://schemas.microsoft.com/office/drawing/2014/main" id="{0827A351-82BC-ED6E-7408-F793D04A4A8C}"/>
              </a:ext>
            </a:extLst>
          </p:cNvPr>
          <p:cNvSpPr txBox="1">
            <a:spLocks/>
          </p:cNvSpPr>
          <p:nvPr/>
        </p:nvSpPr>
        <p:spPr>
          <a:xfrm>
            <a:off x="1286523" y="403456"/>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b="1" dirty="0">
                <a:solidFill>
                  <a:schemeClr val="tx1"/>
                </a:solidFill>
                <a:latin typeface="Arial Black" panose="020B0A04020102020204" pitchFamily="34" charset="0"/>
              </a:rPr>
              <a:t>Measuring Success</a:t>
            </a:r>
          </a:p>
        </p:txBody>
      </p:sp>
      <p:sp>
        <p:nvSpPr>
          <p:cNvPr id="5" name="Google Shape;227;p25">
            <a:extLst>
              <a:ext uri="{FF2B5EF4-FFF2-40B4-BE49-F238E27FC236}">
                <a16:creationId xmlns:a16="http://schemas.microsoft.com/office/drawing/2014/main" id="{09CF8804-6B88-2915-06E5-E511C55A5A8F}"/>
              </a:ext>
            </a:extLst>
          </p:cNvPr>
          <p:cNvSpPr/>
          <p:nvPr/>
        </p:nvSpPr>
        <p:spPr>
          <a:xfrm>
            <a:off x="2223777" y="2766300"/>
            <a:ext cx="1325400" cy="1325400"/>
          </a:xfrm>
          <a:prstGeom prst="ellipse">
            <a:avLst/>
          </a:prstGeom>
          <a:solidFill>
            <a:srgbClr val="92D050"/>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6" name="Google Shape;228;p25">
            <a:extLst>
              <a:ext uri="{FF2B5EF4-FFF2-40B4-BE49-F238E27FC236}">
                <a16:creationId xmlns:a16="http://schemas.microsoft.com/office/drawing/2014/main" id="{135E9FB8-D93A-61C8-BAE0-79D5B83BCCEF}"/>
              </a:ext>
            </a:extLst>
          </p:cNvPr>
          <p:cNvSpPr txBox="1"/>
          <p:nvPr/>
        </p:nvSpPr>
        <p:spPr>
          <a:xfrm>
            <a:off x="1862537"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1"/>
              </a:buClr>
              <a:buSzPts val="1400"/>
              <a:buFont typeface="Noto Sans Symbols"/>
              <a:buNone/>
            </a:pPr>
            <a:r>
              <a:rPr lang="en-US" sz="1400" b="1" i="0" dirty="0">
                <a:solidFill>
                  <a:schemeClr val="accent1"/>
                </a:solidFill>
                <a:effectLst/>
                <a:latin typeface="Söhne"/>
              </a:rPr>
              <a:t>Accuracy and Precision</a:t>
            </a:r>
            <a:br>
              <a:rPr lang="en" sz="1400" b="1" dirty="0">
                <a:solidFill>
                  <a:schemeClr val="accent1"/>
                </a:solidFill>
                <a:latin typeface="Roboto"/>
                <a:ea typeface="Roboto"/>
                <a:cs typeface="Roboto"/>
                <a:sym typeface="Roboto"/>
              </a:rPr>
            </a:br>
            <a:r>
              <a:rPr lang="en-US" sz="1050" b="0" i="0" dirty="0">
                <a:effectLst/>
                <a:latin typeface="Söhne"/>
              </a:rPr>
              <a:t>Regularly evaluate the system's accuracy and precision in emotion detection by analyzing its performance on real-world data. Ensure high levels of correct emotion identification.</a:t>
            </a:r>
            <a:endParaRPr sz="1051" dirty="0">
              <a:latin typeface="Roboto"/>
              <a:ea typeface="Roboto"/>
              <a:cs typeface="Roboto"/>
              <a:sym typeface="Roboto"/>
            </a:endParaRPr>
          </a:p>
        </p:txBody>
      </p:sp>
      <p:sp>
        <p:nvSpPr>
          <p:cNvPr id="7" name="Google Shape;229;p25">
            <a:extLst>
              <a:ext uri="{FF2B5EF4-FFF2-40B4-BE49-F238E27FC236}">
                <a16:creationId xmlns:a16="http://schemas.microsoft.com/office/drawing/2014/main" id="{C00889F1-A180-6CDC-0777-7774A29A465B}"/>
              </a:ext>
            </a:extLst>
          </p:cNvPr>
          <p:cNvSpPr/>
          <p:nvPr/>
        </p:nvSpPr>
        <p:spPr>
          <a:xfrm>
            <a:off x="4941494" y="2766300"/>
            <a:ext cx="1325400" cy="1325400"/>
          </a:xfrm>
          <a:prstGeom prst="ellipse">
            <a:avLst/>
          </a:prstGeom>
          <a:solidFill>
            <a:schemeClr val="accent2"/>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8" name="Google Shape;230;p25">
            <a:extLst>
              <a:ext uri="{FF2B5EF4-FFF2-40B4-BE49-F238E27FC236}">
                <a16:creationId xmlns:a16="http://schemas.microsoft.com/office/drawing/2014/main" id="{43C910DF-8EFB-E9CD-B187-045BEF1AE959}"/>
              </a:ext>
            </a:extLst>
          </p:cNvPr>
          <p:cNvSpPr txBox="1"/>
          <p:nvPr/>
        </p:nvSpPr>
        <p:spPr>
          <a:xfrm>
            <a:off x="4582634"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2"/>
              </a:buClr>
              <a:buSzPts val="1400"/>
              <a:buFont typeface="Noto Sans Symbols"/>
              <a:buNone/>
            </a:pPr>
            <a:r>
              <a:rPr lang="en-US" sz="1400" b="1" i="0" dirty="0">
                <a:solidFill>
                  <a:schemeClr val="accent2"/>
                </a:solidFill>
                <a:effectLst/>
                <a:latin typeface="Söhne"/>
              </a:rPr>
              <a:t>User Satisfaction</a:t>
            </a:r>
            <a:br>
              <a:rPr lang="en" sz="1400" b="1" dirty="0">
                <a:solidFill>
                  <a:schemeClr val="accent1"/>
                </a:solidFill>
                <a:latin typeface="Roboto"/>
                <a:ea typeface="Roboto"/>
                <a:cs typeface="Roboto"/>
                <a:sym typeface="Roboto"/>
              </a:rPr>
            </a:br>
            <a:r>
              <a:rPr lang="en-US" sz="1050" b="0" i="0" dirty="0">
                <a:effectLst/>
                <a:latin typeface="Söhne"/>
              </a:rPr>
              <a:t>Measure user satisfaction and feedback to gauge the system's impact on user experience. Positive feedback, improved engagement, and user comfort are indicators of success.</a:t>
            </a:r>
            <a:endParaRPr sz="1051" dirty="0">
              <a:latin typeface="Roboto"/>
              <a:ea typeface="Roboto"/>
              <a:cs typeface="Roboto"/>
              <a:sym typeface="Roboto"/>
            </a:endParaRPr>
          </a:p>
        </p:txBody>
      </p:sp>
      <p:sp>
        <p:nvSpPr>
          <p:cNvPr id="9" name="Google Shape;231;p25">
            <a:extLst>
              <a:ext uri="{FF2B5EF4-FFF2-40B4-BE49-F238E27FC236}">
                <a16:creationId xmlns:a16="http://schemas.microsoft.com/office/drawing/2014/main" id="{2A1E0353-CDE8-8B12-DCA3-F92AEECC6228}"/>
              </a:ext>
            </a:extLst>
          </p:cNvPr>
          <p:cNvSpPr/>
          <p:nvPr/>
        </p:nvSpPr>
        <p:spPr>
          <a:xfrm>
            <a:off x="7659210" y="2766300"/>
            <a:ext cx="1325400" cy="1325400"/>
          </a:xfrm>
          <a:prstGeom prst="ellipse">
            <a:avLst/>
          </a:prstGeom>
          <a:solidFill>
            <a:schemeClr val="accent3"/>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a:solidFill>
                <a:schemeClr val="lt1"/>
              </a:solidFill>
              <a:latin typeface="Roboto"/>
              <a:ea typeface="Roboto"/>
              <a:cs typeface="Roboto"/>
              <a:sym typeface="Roboto"/>
            </a:endParaRPr>
          </a:p>
        </p:txBody>
      </p:sp>
      <p:sp>
        <p:nvSpPr>
          <p:cNvPr id="10" name="Google Shape;232;p25">
            <a:extLst>
              <a:ext uri="{FF2B5EF4-FFF2-40B4-BE49-F238E27FC236}">
                <a16:creationId xmlns:a16="http://schemas.microsoft.com/office/drawing/2014/main" id="{21063283-869E-8964-08D5-46C125953F46}"/>
              </a:ext>
            </a:extLst>
          </p:cNvPr>
          <p:cNvSpPr txBox="1"/>
          <p:nvPr/>
        </p:nvSpPr>
        <p:spPr>
          <a:xfrm>
            <a:off x="7302731" y="4203521"/>
            <a:ext cx="2240764"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3"/>
              </a:buClr>
              <a:buSzPts val="1400"/>
              <a:buFont typeface="Noto Sans Symbols"/>
              <a:buNone/>
            </a:pPr>
            <a:r>
              <a:rPr lang="en-US" sz="1400" b="1" i="0" dirty="0">
                <a:solidFill>
                  <a:schemeClr val="accent3"/>
                </a:solidFill>
                <a:effectLst/>
                <a:latin typeface="Arial" panose="020B0604020202020204" pitchFamily="34" charset="0"/>
                <a:cs typeface="Arial" panose="020B0604020202020204" pitchFamily="34" charset="0"/>
              </a:rPr>
              <a:t>Market Share and Adoption</a:t>
            </a:r>
            <a:br>
              <a:rPr lang="en" sz="1400" b="1" dirty="0">
                <a:solidFill>
                  <a:schemeClr val="accent1"/>
                </a:solidFill>
                <a:latin typeface="Roboto"/>
                <a:ea typeface="Roboto"/>
                <a:cs typeface="Roboto"/>
                <a:sym typeface="Roboto"/>
              </a:rPr>
            </a:br>
            <a:r>
              <a:rPr lang="en-US" sz="1050" b="0" i="0" dirty="0">
                <a:effectLst/>
                <a:latin typeface="Söhne"/>
              </a:rPr>
              <a:t>Track the system's market share and its adoption in various industries. A growing presence in healthcare, education, security, and entertainment sectors demonstrates its success and relevance.</a:t>
            </a:r>
            <a:endParaRPr sz="1051" dirty="0">
              <a:latin typeface="Roboto"/>
              <a:ea typeface="Roboto"/>
              <a:cs typeface="Roboto"/>
              <a:sym typeface="Roboto"/>
            </a:endParaRPr>
          </a:p>
        </p:txBody>
      </p:sp>
      <p:sp>
        <p:nvSpPr>
          <p:cNvPr id="11" name="Google Shape;233;p25">
            <a:extLst>
              <a:ext uri="{FF2B5EF4-FFF2-40B4-BE49-F238E27FC236}">
                <a16:creationId xmlns:a16="http://schemas.microsoft.com/office/drawing/2014/main" id="{D8164B44-58DE-1D91-586D-EB521B32F8BE}"/>
              </a:ext>
            </a:extLst>
          </p:cNvPr>
          <p:cNvSpPr txBox="1"/>
          <p:nvPr/>
        </p:nvSpPr>
        <p:spPr>
          <a:xfrm>
            <a:off x="1909708" y="1918274"/>
            <a:ext cx="7384200" cy="554100"/>
          </a:xfrm>
          <a:prstGeom prst="rect">
            <a:avLst/>
          </a:prstGeom>
          <a:noFill/>
          <a:ln>
            <a:noFill/>
          </a:ln>
        </p:spPr>
        <p:txBody>
          <a:bodyPr spcFirstLastPara="1" wrap="square" lIns="0" tIns="0" rIns="0" bIns="0" anchor="ctr" anchorCtr="0">
            <a:noAutofit/>
          </a:bodyPr>
          <a:lstStyle/>
          <a:p>
            <a:pPr marL="0" marR="0" lvl="0" indent="0" algn="ctr" rtl="0">
              <a:lnSpc>
                <a:spcPct val="150000"/>
              </a:lnSpc>
              <a:spcBef>
                <a:spcPts val="0"/>
              </a:spcBef>
              <a:spcAft>
                <a:spcPts val="0"/>
              </a:spcAft>
              <a:buClr>
                <a:schemeClr val="accent1"/>
              </a:buClr>
              <a:buSzPts val="2400"/>
              <a:buFont typeface="Noto Sans Symbols"/>
              <a:buNone/>
            </a:pPr>
            <a:r>
              <a:rPr lang="en" sz="2400" b="1" dirty="0">
                <a:solidFill>
                  <a:schemeClr val="accent1"/>
                </a:solidFill>
                <a:latin typeface="Roboto"/>
                <a:ea typeface="Roboto"/>
                <a:cs typeface="Roboto"/>
                <a:sym typeface="Roboto"/>
              </a:rPr>
              <a:t>How will we define &amp; measure success?</a:t>
            </a:r>
            <a:endParaRPr sz="1600" dirty="0">
              <a:solidFill>
                <a:srgbClr val="7F7F7F"/>
              </a:solidFill>
              <a:latin typeface="Roboto"/>
              <a:ea typeface="Roboto"/>
              <a:cs typeface="Roboto"/>
              <a:sym typeface="Roboto"/>
            </a:endParaRPr>
          </a:p>
        </p:txBody>
      </p:sp>
      <p:pic>
        <p:nvPicPr>
          <p:cNvPr id="15" name="Picture 14" descr="A hand writing on a chalkboard&#10;&#10;Description automatically generated">
            <a:extLst>
              <a:ext uri="{FF2B5EF4-FFF2-40B4-BE49-F238E27FC236}">
                <a16:creationId xmlns:a16="http://schemas.microsoft.com/office/drawing/2014/main" id="{E0456B34-0675-27C0-33A4-AC7F4FB0C4AC}"/>
              </a:ext>
            </a:extLst>
          </p:cNvPr>
          <p:cNvPicPr>
            <a:picLocks noChangeAspect="1"/>
          </p:cNvPicPr>
          <p:nvPr/>
        </p:nvPicPr>
        <p:blipFill>
          <a:blip r:embed="rId4"/>
          <a:stretch>
            <a:fillRect/>
          </a:stretch>
        </p:blipFill>
        <p:spPr>
          <a:xfrm>
            <a:off x="4941493" y="2654477"/>
            <a:ext cx="1325401" cy="1437223"/>
          </a:xfrm>
          <a:prstGeom prst="ellipse">
            <a:avLst/>
          </a:prstGeom>
        </p:spPr>
      </p:pic>
      <p:pic>
        <p:nvPicPr>
          <p:cNvPr id="21" name="Picture 20" descr="A diagram of accuracy and accuracy&#10;&#10;Description automatically generated">
            <a:extLst>
              <a:ext uri="{FF2B5EF4-FFF2-40B4-BE49-F238E27FC236}">
                <a16:creationId xmlns:a16="http://schemas.microsoft.com/office/drawing/2014/main" id="{3B2C97FB-10C7-38F2-02E2-5C1D5721219E}"/>
              </a:ext>
            </a:extLst>
          </p:cNvPr>
          <p:cNvPicPr>
            <a:picLocks noChangeAspect="1"/>
          </p:cNvPicPr>
          <p:nvPr/>
        </p:nvPicPr>
        <p:blipFill rotWithShape="1">
          <a:blip r:embed="rId5"/>
          <a:srcRect l="54654" t="6986" r="15038" b="64765"/>
          <a:stretch/>
        </p:blipFill>
        <p:spPr>
          <a:xfrm>
            <a:off x="2223776" y="2766300"/>
            <a:ext cx="1325401" cy="1325400"/>
          </a:xfrm>
          <a:prstGeom prst="ellipse">
            <a:avLst/>
          </a:prstGeom>
        </p:spPr>
      </p:pic>
      <p:pic>
        <p:nvPicPr>
          <p:cNvPr id="23" name="Picture 22" descr="A penguin standing on a graph&#10;&#10;Description automatically generated">
            <a:extLst>
              <a:ext uri="{FF2B5EF4-FFF2-40B4-BE49-F238E27FC236}">
                <a16:creationId xmlns:a16="http://schemas.microsoft.com/office/drawing/2014/main" id="{C3E10D64-8420-207B-D663-A03368DD544D}"/>
              </a:ext>
            </a:extLst>
          </p:cNvPr>
          <p:cNvPicPr>
            <a:picLocks noChangeAspect="1"/>
          </p:cNvPicPr>
          <p:nvPr/>
        </p:nvPicPr>
        <p:blipFill rotWithShape="1">
          <a:blip r:embed="rId6"/>
          <a:srcRect l="11565" r="10303"/>
          <a:stretch/>
        </p:blipFill>
        <p:spPr>
          <a:xfrm>
            <a:off x="7659210" y="2766300"/>
            <a:ext cx="1325400" cy="1325400"/>
          </a:xfrm>
          <a:prstGeom prst="ellipse">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338513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3">
            <a:duotone>
              <a:prstClr val="black"/>
              <a:schemeClr val="accent5">
                <a:tint val="45000"/>
                <a:satMod val="400000"/>
              </a:schemeClr>
            </a:duotone>
            <a:alphaModFix amt="25000"/>
          </a:blip>
          <a:srcRect t="18308" r="6818" b="2872"/>
          <a:stretch/>
        </p:blipFill>
        <p:spPr>
          <a:xfrm flipH="1">
            <a:off x="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10767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DEB56-DCB2-74C2-5D78-7AAC69209A82}"/>
              </a:ext>
            </a:extLst>
          </p:cNvPr>
          <p:cNvSpPr>
            <a:spLocks noGrp="1"/>
          </p:cNvSpPr>
          <p:nvPr>
            <p:ph type="title"/>
          </p:nvPr>
        </p:nvSpPr>
        <p:spPr/>
        <p:txBody>
          <a:bodyPr/>
          <a:lstStyle/>
          <a:p>
            <a:r>
              <a:rPr lang="en-US" dirty="0"/>
              <a:t>Links:</a:t>
            </a:r>
          </a:p>
        </p:txBody>
      </p:sp>
      <p:sp>
        <p:nvSpPr>
          <p:cNvPr id="3" name="Content Placeholder 2">
            <a:extLst>
              <a:ext uri="{FF2B5EF4-FFF2-40B4-BE49-F238E27FC236}">
                <a16:creationId xmlns:a16="http://schemas.microsoft.com/office/drawing/2014/main" id="{87333DBE-D19C-40DD-ADFF-C8D22EB1C167}"/>
              </a:ext>
            </a:extLst>
          </p:cNvPr>
          <p:cNvSpPr>
            <a:spLocks noGrp="1"/>
          </p:cNvSpPr>
          <p:nvPr>
            <p:ph idx="1"/>
          </p:nvPr>
        </p:nvSpPr>
        <p:spPr/>
        <p:txBody>
          <a:bodyPr/>
          <a:lstStyle/>
          <a:p>
            <a:r>
              <a:rPr lang="en-US" dirty="0" err="1"/>
              <a:t>Github</a:t>
            </a:r>
            <a:r>
              <a:rPr lang="en-US" dirty="0"/>
              <a:t>: </a:t>
            </a:r>
            <a:r>
              <a:rPr lang="en-US" dirty="0">
                <a:hlinkClick r:id="rId2"/>
              </a:rPr>
              <a:t>https://github.com/Chetana1025/DE-Team2-Project</a:t>
            </a:r>
            <a:endParaRPr lang="en-US" dirty="0"/>
          </a:p>
          <a:p>
            <a:r>
              <a:rPr lang="en-US" dirty="0"/>
              <a:t>Pitch Deck Video: </a:t>
            </a:r>
            <a:r>
              <a:rPr lang="en-US" dirty="0">
                <a:hlinkClick r:id="rId3"/>
              </a:rPr>
              <a:t>https://youtu.be/Gfoe7XZEXqM</a:t>
            </a:r>
            <a:endParaRPr lang="en-US" dirty="0"/>
          </a:p>
          <a:p>
            <a:pPr marL="0" indent="0">
              <a:buNone/>
            </a:pPr>
            <a:endParaRPr lang="en-US" dirty="0"/>
          </a:p>
        </p:txBody>
      </p:sp>
    </p:spTree>
    <p:extLst>
      <p:ext uri="{BB962C8B-B14F-4D97-AF65-F5344CB8AC3E}">
        <p14:creationId xmlns:p14="http://schemas.microsoft.com/office/powerpoint/2010/main" val="1608592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69E8FF-CF42-5EC1-B706-3A370CD388A4}"/>
              </a:ext>
            </a:extLst>
          </p:cNvPr>
          <p:cNvSpPr txBox="1"/>
          <p:nvPr/>
        </p:nvSpPr>
        <p:spPr>
          <a:xfrm>
            <a:off x="598311" y="485422"/>
            <a:ext cx="2573867"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565472EE-642B-D272-6D68-45D212E5D32A}"/>
              </a:ext>
            </a:extLst>
          </p:cNvPr>
          <p:cNvSpPr txBox="1"/>
          <p:nvPr/>
        </p:nvSpPr>
        <p:spPr>
          <a:xfrm>
            <a:off x="3172178" y="1070197"/>
            <a:ext cx="3646312" cy="50783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Problem</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Solution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Processing and Analysis Pipeline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Required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ETL Tools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CRISP-DM methodology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Business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Preparation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Modelling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Evaluation and Results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Deployment and Prediction Example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Technology/expertise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Why we are better?</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Market size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Measuring Success</a:t>
            </a:r>
          </a:p>
        </p:txBody>
      </p:sp>
    </p:spTree>
    <p:extLst>
      <p:ext uri="{BB962C8B-B14F-4D97-AF65-F5344CB8AC3E}">
        <p14:creationId xmlns:p14="http://schemas.microsoft.com/office/powerpoint/2010/main" val="111853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9;p18">
            <a:extLst>
              <a:ext uri="{FF2B5EF4-FFF2-40B4-BE49-F238E27FC236}">
                <a16:creationId xmlns:a16="http://schemas.microsoft.com/office/drawing/2014/main" id="{9589649C-226D-8610-77F9-4231F03A91E4}"/>
              </a:ext>
            </a:extLst>
          </p:cNvPr>
          <p:cNvSpPr txBox="1">
            <a:spLocks noGrp="1"/>
          </p:cNvSpPr>
          <p:nvPr/>
        </p:nvSpPr>
        <p:spPr>
          <a:xfrm>
            <a:off x="1994741" y="307822"/>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dirty="0">
                <a:solidFill>
                  <a:schemeClr val="tx1"/>
                </a:solidFill>
                <a:latin typeface="Arial Black" panose="020B0A04020102020204" pitchFamily="34" charset="0"/>
              </a:rPr>
              <a:t>The Problem</a:t>
            </a:r>
            <a:endParaRPr dirty="0">
              <a:solidFill>
                <a:schemeClr val="tx1"/>
              </a:solidFill>
              <a:latin typeface="Arial Black" panose="020B0A04020102020204" pitchFamily="34" charset="0"/>
            </a:endParaRPr>
          </a:p>
        </p:txBody>
      </p:sp>
      <p:sp>
        <p:nvSpPr>
          <p:cNvPr id="3" name="Google Shape;90;p18">
            <a:extLst>
              <a:ext uri="{FF2B5EF4-FFF2-40B4-BE49-F238E27FC236}">
                <a16:creationId xmlns:a16="http://schemas.microsoft.com/office/drawing/2014/main" id="{AD84AF44-1ABD-E3AF-6412-346FFCCA303F}"/>
              </a:ext>
            </a:extLst>
          </p:cNvPr>
          <p:cNvSpPr txBox="1"/>
          <p:nvPr/>
        </p:nvSpPr>
        <p:spPr>
          <a:xfrm>
            <a:off x="4626241" y="3662749"/>
            <a:ext cx="3456597" cy="154176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 b="1" i="0" u="none" strike="noStrike" cap="none" dirty="0">
                <a:solidFill>
                  <a:srgbClr val="FF0000"/>
                </a:solidFill>
                <a:latin typeface="Arial" panose="020B0604020202020204" pitchFamily="34" charset="0"/>
                <a:ea typeface="Roboto"/>
                <a:cs typeface="Arial" panose="020B0604020202020204" pitchFamily="34" charset="0"/>
                <a:sym typeface="Roboto"/>
              </a:rPr>
              <a:t>Problem #2</a:t>
            </a:r>
            <a:br>
              <a:rPr lang="en" sz="2000" b="1" i="0" u="none" strike="noStrike" cap="none" dirty="0">
                <a:solidFill>
                  <a:srgbClr val="7F7F7F"/>
                </a:solidFill>
                <a:latin typeface="Arial" panose="020B0604020202020204" pitchFamily="34" charset="0"/>
                <a:ea typeface="Roboto"/>
                <a:cs typeface="Arial" panose="020B0604020202020204" pitchFamily="34" charset="0"/>
                <a:sym typeface="Roboto"/>
              </a:rPr>
            </a:br>
            <a:r>
              <a:rPr lang="en-US" sz="1000" b="1" dirty="0">
                <a:effectLst/>
                <a:latin typeface="Arial Black" panose="020B0A04020102020204" pitchFamily="34" charset="0"/>
              </a:rPr>
              <a:t>Emotion Detector for Special Purposes</a:t>
            </a:r>
          </a:p>
          <a:p>
            <a:pPr algn="ctr"/>
            <a:r>
              <a:rPr lang="en-US" sz="1000" b="1" dirty="0">
                <a:latin typeface="Arial Black" panose="020B0A04020102020204" pitchFamily="34" charset="0"/>
              </a:rPr>
              <a:t> </a:t>
            </a:r>
          </a:p>
          <a:p>
            <a:pPr algn="just"/>
            <a:r>
              <a:rPr lang="en-US" sz="1000" b="1" i="0" dirty="0">
                <a:effectLst/>
                <a:latin typeface="Arial Black" panose="020B0A04020102020204" pitchFamily="34" charset="0"/>
              </a:rPr>
              <a:t>Build a computer system that can recognize  emotions on people's faces for specific uses. For example, we could make it to help doctors see how patients feel during video calls or to help teachers understand how students are feeling in online classes.</a:t>
            </a:r>
          </a:p>
          <a:p>
            <a:pPr algn="ctr"/>
            <a:br>
              <a:rPr lang="en-US" sz="1000" dirty="0"/>
            </a:br>
            <a:endParaRPr sz="1000" b="1" i="0" u="none" strike="noStrike" cap="none" dirty="0">
              <a:latin typeface="Roboto"/>
              <a:ea typeface="Roboto"/>
              <a:cs typeface="Roboto"/>
              <a:sym typeface="Roboto"/>
            </a:endParaRPr>
          </a:p>
        </p:txBody>
      </p:sp>
      <p:grpSp>
        <p:nvGrpSpPr>
          <p:cNvPr id="4" name="Google Shape;91;p18">
            <a:extLst>
              <a:ext uri="{FF2B5EF4-FFF2-40B4-BE49-F238E27FC236}">
                <a16:creationId xmlns:a16="http://schemas.microsoft.com/office/drawing/2014/main" id="{1A580DBF-E082-169D-53F8-6A0B821100CD}"/>
              </a:ext>
            </a:extLst>
          </p:cNvPr>
          <p:cNvGrpSpPr/>
          <p:nvPr/>
        </p:nvGrpSpPr>
        <p:grpSpPr>
          <a:xfrm>
            <a:off x="4488827" y="2015836"/>
            <a:ext cx="3791553" cy="3484819"/>
            <a:chOff x="3170455" y="1352550"/>
            <a:chExt cx="2789455" cy="2356200"/>
          </a:xfrm>
        </p:grpSpPr>
        <p:cxnSp>
          <p:nvCxnSpPr>
            <p:cNvPr id="14" name="Google Shape;92;p18">
              <a:extLst>
                <a:ext uri="{FF2B5EF4-FFF2-40B4-BE49-F238E27FC236}">
                  <a16:creationId xmlns:a16="http://schemas.microsoft.com/office/drawing/2014/main" id="{27B8E1AF-EBFB-0CB8-A634-E3859052CB78}"/>
                </a:ext>
              </a:extLst>
            </p:cNvPr>
            <p:cNvCxnSpPr/>
            <p:nvPr/>
          </p:nvCxnSpPr>
          <p:spPr>
            <a:xfrm>
              <a:off x="3170455" y="1352550"/>
              <a:ext cx="0" cy="2356200"/>
            </a:xfrm>
            <a:prstGeom prst="straightConnector1">
              <a:avLst/>
            </a:prstGeom>
            <a:noFill/>
            <a:ln w="12700" cap="flat" cmpd="sng">
              <a:solidFill>
                <a:srgbClr val="A5A5A5"/>
              </a:solidFill>
              <a:prstDash val="solid"/>
              <a:round/>
              <a:headEnd type="none" w="sm" len="sm"/>
              <a:tailEnd type="none" w="sm" len="sm"/>
            </a:ln>
          </p:spPr>
        </p:cxnSp>
        <p:cxnSp>
          <p:nvCxnSpPr>
            <p:cNvPr id="15" name="Google Shape;93;p18">
              <a:extLst>
                <a:ext uri="{FF2B5EF4-FFF2-40B4-BE49-F238E27FC236}">
                  <a16:creationId xmlns:a16="http://schemas.microsoft.com/office/drawing/2014/main" id="{EEF49D6E-9DBE-D38E-BA17-542B845DBA5A}"/>
                </a:ext>
              </a:extLst>
            </p:cNvPr>
            <p:cNvCxnSpPr/>
            <p:nvPr/>
          </p:nvCxnSpPr>
          <p:spPr>
            <a:xfrm>
              <a:off x="5959910" y="1352550"/>
              <a:ext cx="0" cy="2356200"/>
            </a:xfrm>
            <a:prstGeom prst="straightConnector1">
              <a:avLst/>
            </a:prstGeom>
            <a:noFill/>
            <a:ln w="12700" cap="flat" cmpd="sng">
              <a:solidFill>
                <a:srgbClr val="A5A5A5"/>
              </a:solidFill>
              <a:prstDash val="solid"/>
              <a:round/>
              <a:headEnd type="none" w="sm" len="sm"/>
              <a:tailEnd type="none" w="sm" len="sm"/>
            </a:ln>
          </p:spPr>
        </p:cxnSp>
      </p:grpSp>
      <p:sp>
        <p:nvSpPr>
          <p:cNvPr id="6" name="Google Shape;95;p18">
            <a:extLst>
              <a:ext uri="{FF2B5EF4-FFF2-40B4-BE49-F238E27FC236}">
                <a16:creationId xmlns:a16="http://schemas.microsoft.com/office/drawing/2014/main" id="{08FF1BF6-EAF7-4D7A-CC6C-4DF231190792}"/>
              </a:ext>
            </a:extLst>
          </p:cNvPr>
          <p:cNvSpPr txBox="1"/>
          <p:nvPr/>
        </p:nvSpPr>
        <p:spPr>
          <a:xfrm>
            <a:off x="697275" y="3507012"/>
            <a:ext cx="3434664" cy="1792458"/>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1"/>
              </a:buClr>
              <a:buSzPts val="1400"/>
            </a:pPr>
            <a:r>
              <a:rPr lang="en" b="1" u="none" dirty="0">
                <a:solidFill>
                  <a:schemeClr val="accent1"/>
                </a:solidFill>
                <a:latin typeface="Arial" panose="020B0604020202020204" pitchFamily="34" charset="0"/>
                <a:ea typeface="Roboto"/>
                <a:cs typeface="Arial" panose="020B0604020202020204" pitchFamily="34" charset="0"/>
                <a:sym typeface="Roboto"/>
              </a:rPr>
              <a:t>Problem #1</a:t>
            </a:r>
            <a:endParaRPr lang="en" b="1" dirty="0">
              <a:solidFill>
                <a:srgbClr val="7F7F7F"/>
              </a:solidFill>
              <a:latin typeface="Arial" panose="020B0604020202020204" pitchFamily="34" charset="0"/>
              <a:ea typeface="Roboto"/>
              <a:cs typeface="Arial" panose="020B0604020202020204" pitchFamily="34" charset="0"/>
              <a:sym typeface="Roboto"/>
            </a:endParaRPr>
          </a:p>
          <a:p>
            <a:pPr lvl="0" algn="ctr">
              <a:lnSpc>
                <a:spcPct val="130000"/>
              </a:lnSpc>
              <a:buClr>
                <a:schemeClr val="accent1"/>
              </a:buClr>
              <a:buSzPts val="1400"/>
            </a:pPr>
            <a:r>
              <a:rPr lang="en-US" sz="1000" b="1" dirty="0">
                <a:effectLst/>
                <a:latin typeface="Arial Black" panose="020B0A04020102020204" pitchFamily="34" charset="0"/>
              </a:rPr>
              <a:t>Making a Better Emotion Detector   </a:t>
            </a:r>
          </a:p>
          <a:p>
            <a:pPr lvl="0" algn="just">
              <a:lnSpc>
                <a:spcPct val="130000"/>
              </a:lnSpc>
              <a:buClr>
                <a:schemeClr val="accent1"/>
              </a:buClr>
              <a:buSzPts val="1400"/>
            </a:pPr>
            <a:endParaRPr lang="en-US" sz="1000" b="1" dirty="0">
              <a:latin typeface="Arial Black" panose="020B0A04020102020204" pitchFamily="34" charset="0"/>
            </a:endParaRPr>
          </a:p>
          <a:p>
            <a:pPr lvl="0" algn="just">
              <a:lnSpc>
                <a:spcPct val="130000"/>
              </a:lnSpc>
              <a:buClr>
                <a:schemeClr val="accent1"/>
              </a:buClr>
              <a:buSzPts val="1400"/>
            </a:pPr>
            <a:r>
              <a:rPr lang="en-US" sz="1000" b="1" dirty="0">
                <a:effectLst/>
                <a:latin typeface="Arial Black" panose="020B0A04020102020204" pitchFamily="34" charset="0"/>
              </a:rPr>
              <a:t> Create a computer system that can look at a person's face and tell how they are feeling, like if they are happy, sad, angry, or something else. We want to make this system more accurate and         faster.</a:t>
            </a:r>
            <a:endParaRPr sz="1000" b="1" u="none" dirty="0">
              <a:latin typeface="Arial Black" panose="020B0A04020102020204" pitchFamily="34" charset="0"/>
              <a:ea typeface="Roboto"/>
              <a:cs typeface="Roboto"/>
              <a:sym typeface="Roboto"/>
            </a:endParaRPr>
          </a:p>
        </p:txBody>
      </p:sp>
      <p:sp>
        <p:nvSpPr>
          <p:cNvPr id="8" name="Google Shape;97;p18">
            <a:extLst>
              <a:ext uri="{FF2B5EF4-FFF2-40B4-BE49-F238E27FC236}">
                <a16:creationId xmlns:a16="http://schemas.microsoft.com/office/drawing/2014/main" id="{0538C2A8-DE31-6D88-CB77-1765EBE07E9F}"/>
              </a:ext>
            </a:extLst>
          </p:cNvPr>
          <p:cNvSpPr/>
          <p:nvPr/>
        </p:nvSpPr>
        <p:spPr>
          <a:xfrm>
            <a:off x="2339508" y="5299470"/>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01</a:t>
            </a:r>
            <a:endParaRPr dirty="0"/>
          </a:p>
        </p:txBody>
      </p:sp>
      <p:sp>
        <p:nvSpPr>
          <p:cNvPr id="9" name="Google Shape;98;p18">
            <a:extLst>
              <a:ext uri="{FF2B5EF4-FFF2-40B4-BE49-F238E27FC236}">
                <a16:creationId xmlns:a16="http://schemas.microsoft.com/office/drawing/2014/main" id="{47429CE7-5CA4-C44E-30DD-894610080B37}"/>
              </a:ext>
            </a:extLst>
          </p:cNvPr>
          <p:cNvSpPr/>
          <p:nvPr/>
        </p:nvSpPr>
        <p:spPr>
          <a:xfrm>
            <a:off x="6044258"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02</a:t>
            </a:r>
            <a:endParaRPr dirty="0"/>
          </a:p>
        </p:txBody>
      </p:sp>
      <p:sp>
        <p:nvSpPr>
          <p:cNvPr id="10" name="Google Shape;99;p18">
            <a:extLst>
              <a:ext uri="{FF2B5EF4-FFF2-40B4-BE49-F238E27FC236}">
                <a16:creationId xmlns:a16="http://schemas.microsoft.com/office/drawing/2014/main" id="{0F331F02-836F-52C8-975E-5DECE79154B4}"/>
              </a:ext>
            </a:extLst>
          </p:cNvPr>
          <p:cNvSpPr txBox="1"/>
          <p:nvPr/>
        </p:nvSpPr>
        <p:spPr>
          <a:xfrm>
            <a:off x="8391242" y="3525785"/>
            <a:ext cx="3714163" cy="1634523"/>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3"/>
              </a:buClr>
              <a:buSzPts val="1400"/>
            </a:pPr>
            <a:r>
              <a:rPr lang="en" b="1" dirty="0">
                <a:solidFill>
                  <a:schemeClr val="accent3"/>
                </a:solidFill>
                <a:latin typeface="Arial" panose="020B0604020202020204" pitchFamily="34" charset="0"/>
                <a:ea typeface="Roboto"/>
                <a:cs typeface="Arial" panose="020B0604020202020204" pitchFamily="34" charset="0"/>
                <a:sym typeface="Roboto"/>
              </a:rPr>
              <a:t>Problem #3</a:t>
            </a:r>
            <a:br>
              <a:rPr lang="en" sz="1400" b="1" u="none" dirty="0">
                <a:latin typeface="Roboto"/>
                <a:ea typeface="Roboto"/>
                <a:cs typeface="Roboto"/>
                <a:sym typeface="Roboto"/>
              </a:rPr>
            </a:br>
            <a:r>
              <a:rPr lang="en-US" sz="1000" b="1" dirty="0">
                <a:effectLst/>
                <a:latin typeface="Arial" panose="020B0604020202020204" pitchFamily="34" charset="0"/>
                <a:cs typeface="Arial" panose="020B0604020202020204" pitchFamily="34" charset="0"/>
              </a:rPr>
              <a:t> Detecting Emotions in Difficult Situations </a:t>
            </a:r>
          </a:p>
          <a:p>
            <a:pPr lvl="0" algn="ctr">
              <a:lnSpc>
                <a:spcPct val="130000"/>
              </a:lnSpc>
              <a:buClr>
                <a:schemeClr val="accent3"/>
              </a:buClr>
              <a:buSzPts val="1400"/>
            </a:pPr>
            <a:endParaRPr lang="en-US" sz="1000" b="1" dirty="0">
              <a:effectLst/>
              <a:latin typeface="Arial" panose="020B0604020202020204" pitchFamily="34" charset="0"/>
              <a:cs typeface="Arial" panose="020B0604020202020204" pitchFamily="34" charset="0"/>
            </a:endParaRPr>
          </a:p>
          <a:p>
            <a:pPr lvl="0" algn="just">
              <a:lnSpc>
                <a:spcPct val="130000"/>
              </a:lnSpc>
              <a:buClr>
                <a:schemeClr val="accent3"/>
              </a:buClr>
              <a:buSzPts val="1400"/>
            </a:pPr>
            <a:r>
              <a:rPr lang="en-US" sz="1000" b="1" dirty="0">
                <a:effectLst/>
                <a:latin typeface="Arial" panose="020B0604020202020204" pitchFamily="34" charset="0"/>
                <a:cs typeface="Arial" panose="020B0604020202020204" pitchFamily="34" charset="0"/>
              </a:rPr>
              <a:t>Make a system that can still tell emotions from faces even when the lighting is not good, the pictures are not very clear, or there is a lot of noise. This could be used for things like security cameras or other places where it's hard to see well.</a:t>
            </a:r>
            <a:endParaRPr sz="1000" b="1" dirty="0">
              <a:latin typeface="Arial" panose="020B0604020202020204" pitchFamily="34" charset="0"/>
              <a:ea typeface="Roboto" panose="020B0604020202020204" charset="0"/>
              <a:cs typeface="Arial" panose="020B0604020202020204" pitchFamily="34" charset="0"/>
              <a:sym typeface="Roboto"/>
            </a:endParaRPr>
          </a:p>
        </p:txBody>
      </p:sp>
      <p:sp>
        <p:nvSpPr>
          <p:cNvPr id="13" name="Google Shape;98;p18">
            <a:extLst>
              <a:ext uri="{FF2B5EF4-FFF2-40B4-BE49-F238E27FC236}">
                <a16:creationId xmlns:a16="http://schemas.microsoft.com/office/drawing/2014/main" id="{8233D8AA-CABA-B49A-3B3E-57EBE218888A}"/>
              </a:ext>
            </a:extLst>
          </p:cNvPr>
          <p:cNvSpPr/>
          <p:nvPr/>
        </p:nvSpPr>
        <p:spPr>
          <a:xfrm>
            <a:off x="10022895"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03</a:t>
            </a:r>
          </a:p>
        </p:txBody>
      </p:sp>
      <p:sp>
        <p:nvSpPr>
          <p:cNvPr id="16" name="Google Shape;96;p18">
            <a:extLst>
              <a:ext uri="{FF2B5EF4-FFF2-40B4-BE49-F238E27FC236}">
                <a16:creationId xmlns:a16="http://schemas.microsoft.com/office/drawing/2014/main" id="{6C788536-9C8D-ABCE-959F-5F0DFA8D6FA7}"/>
              </a:ext>
            </a:extLst>
          </p:cNvPr>
          <p:cNvSpPr/>
          <p:nvPr/>
        </p:nvSpPr>
        <p:spPr>
          <a:xfrm>
            <a:off x="5452464" y="1357345"/>
            <a:ext cx="2072195" cy="1945313"/>
          </a:xfrm>
          <a:prstGeom prst="ellipse">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sp>
        <p:nvSpPr>
          <p:cNvPr id="17" name="Google Shape;96;p18">
            <a:extLst>
              <a:ext uri="{FF2B5EF4-FFF2-40B4-BE49-F238E27FC236}">
                <a16:creationId xmlns:a16="http://schemas.microsoft.com/office/drawing/2014/main" id="{77CC5C76-C5A6-14F8-E243-22A406514789}"/>
              </a:ext>
            </a:extLst>
          </p:cNvPr>
          <p:cNvSpPr/>
          <p:nvPr/>
        </p:nvSpPr>
        <p:spPr>
          <a:xfrm>
            <a:off x="9244017" y="1357345"/>
            <a:ext cx="2072195" cy="1945313"/>
          </a:xfrm>
          <a:prstGeom prst="ellipse">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latin typeface="Roboto"/>
              <a:ea typeface="Roboto"/>
              <a:cs typeface="Roboto"/>
              <a:sym typeface="Roboto"/>
            </a:endParaRPr>
          </a:p>
        </p:txBody>
      </p:sp>
      <p:sp>
        <p:nvSpPr>
          <p:cNvPr id="18" name="Google Shape;96;p18">
            <a:extLst>
              <a:ext uri="{FF2B5EF4-FFF2-40B4-BE49-F238E27FC236}">
                <a16:creationId xmlns:a16="http://schemas.microsoft.com/office/drawing/2014/main" id="{66F5EEFC-FDCD-BAFA-43CA-AF22A3DE60B0}"/>
              </a:ext>
            </a:extLst>
          </p:cNvPr>
          <p:cNvSpPr/>
          <p:nvPr/>
        </p:nvSpPr>
        <p:spPr>
          <a:xfrm>
            <a:off x="1397963" y="1357344"/>
            <a:ext cx="2072195" cy="1945313"/>
          </a:xfrm>
          <a:prstGeom prst="ellipse">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E4EA9F2A-A199-351B-FC49-730A61375B90}"/>
              </a:ext>
            </a:extLst>
          </p:cNvPr>
          <p:cNvPicPr>
            <a:picLocks noChangeAspect="1"/>
          </p:cNvPicPr>
          <p:nvPr/>
        </p:nvPicPr>
        <p:blipFill>
          <a:blip r:embed="rId2"/>
          <a:stretch>
            <a:fillRect/>
          </a:stretch>
        </p:blipFill>
        <p:spPr>
          <a:xfrm>
            <a:off x="875787" y="1007477"/>
            <a:ext cx="3094847" cy="2655272"/>
          </a:xfrm>
          <a:prstGeom prst="ellipse">
            <a:avLst/>
          </a:prstGeom>
        </p:spPr>
      </p:pic>
      <p:pic>
        <p:nvPicPr>
          <p:cNvPr id="12" name="Picture 11" descr="A cartoon character looking at a magnifying glass&#10;&#10;Description automatically generated">
            <a:extLst>
              <a:ext uri="{FF2B5EF4-FFF2-40B4-BE49-F238E27FC236}">
                <a16:creationId xmlns:a16="http://schemas.microsoft.com/office/drawing/2014/main" id="{2BD95E5C-C0F1-F34C-C037-ED0D9B502B9D}"/>
              </a:ext>
            </a:extLst>
          </p:cNvPr>
          <p:cNvPicPr>
            <a:picLocks noChangeAspect="1"/>
          </p:cNvPicPr>
          <p:nvPr/>
        </p:nvPicPr>
        <p:blipFill>
          <a:blip r:embed="rId3"/>
          <a:stretch>
            <a:fillRect/>
          </a:stretch>
        </p:blipFill>
        <p:spPr>
          <a:xfrm>
            <a:off x="5189516" y="1294172"/>
            <a:ext cx="2457985" cy="2071656"/>
          </a:xfrm>
          <a:prstGeom prst="ellipse">
            <a:avLst/>
          </a:prstGeom>
        </p:spPr>
      </p:pic>
      <p:pic>
        <p:nvPicPr>
          <p:cNvPr id="24" name="Picture 23" descr="A white and orange background&#10;&#10;Description automatically generated with medium confidence">
            <a:extLst>
              <a:ext uri="{FF2B5EF4-FFF2-40B4-BE49-F238E27FC236}">
                <a16:creationId xmlns:a16="http://schemas.microsoft.com/office/drawing/2014/main" id="{10B32C29-6770-650E-8A19-C468616E990F}"/>
              </a:ext>
            </a:extLst>
          </p:cNvPr>
          <p:cNvPicPr>
            <a:picLocks noChangeAspect="1"/>
          </p:cNvPicPr>
          <p:nvPr/>
        </p:nvPicPr>
        <p:blipFill rotWithShape="1">
          <a:blip r:embed="rId4"/>
          <a:srcRect l="60182" b="13822"/>
          <a:stretch/>
        </p:blipFill>
        <p:spPr>
          <a:xfrm>
            <a:off x="9223475" y="1357343"/>
            <a:ext cx="2113277" cy="1945313"/>
          </a:xfrm>
          <a:prstGeom prst="ellipse">
            <a:avLst/>
          </a:prstGeom>
        </p:spPr>
      </p:pic>
    </p:spTree>
    <p:extLst>
      <p:ext uri="{BB962C8B-B14F-4D97-AF65-F5344CB8AC3E}">
        <p14:creationId xmlns:p14="http://schemas.microsoft.com/office/powerpoint/2010/main" val="129007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8;p19">
            <a:extLst>
              <a:ext uri="{FF2B5EF4-FFF2-40B4-BE49-F238E27FC236}">
                <a16:creationId xmlns:a16="http://schemas.microsoft.com/office/drawing/2014/main" id="{135C28A3-D593-C4CF-D625-34E37625C8B0}"/>
              </a:ext>
            </a:extLst>
          </p:cNvPr>
          <p:cNvSpPr txBox="1">
            <a:spLocks noGrp="1"/>
          </p:cNvSpPr>
          <p:nvPr/>
        </p:nvSpPr>
        <p:spPr>
          <a:xfrm>
            <a:off x="1917066" y="1334640"/>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b="1" dirty="0">
                <a:solidFill>
                  <a:schemeClr val="tx1"/>
                </a:solidFill>
                <a:latin typeface="Arial" panose="020B0604020202020204" pitchFamily="34" charset="0"/>
                <a:cs typeface="Arial" panose="020B0604020202020204" pitchFamily="34" charset="0"/>
              </a:rPr>
              <a:t>The Solution</a:t>
            </a:r>
            <a:endParaRPr b="1" dirty="0">
              <a:solidFill>
                <a:schemeClr val="tx1"/>
              </a:solidFill>
              <a:latin typeface="Arial" panose="020B0604020202020204" pitchFamily="34" charset="0"/>
              <a:cs typeface="Arial" panose="020B0604020202020204" pitchFamily="34" charset="0"/>
            </a:endParaRPr>
          </a:p>
        </p:txBody>
      </p:sp>
      <p:sp>
        <p:nvSpPr>
          <p:cNvPr id="3" name="Google Shape;109;p19">
            <a:extLst>
              <a:ext uri="{FF2B5EF4-FFF2-40B4-BE49-F238E27FC236}">
                <a16:creationId xmlns:a16="http://schemas.microsoft.com/office/drawing/2014/main" id="{00807D89-7C70-9EF5-3171-3D9454666F41}"/>
              </a:ext>
            </a:extLst>
          </p:cNvPr>
          <p:cNvSpPr/>
          <p:nvPr/>
        </p:nvSpPr>
        <p:spPr>
          <a:xfrm>
            <a:off x="1906433" y="2808253"/>
            <a:ext cx="2667000" cy="2373900"/>
          </a:xfrm>
          <a:prstGeom prst="roundRect">
            <a:avLst>
              <a:gd name="adj" fmla="val 2440"/>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#1</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4" name="Google Shape;110;p19">
            <a:extLst>
              <a:ext uri="{FF2B5EF4-FFF2-40B4-BE49-F238E27FC236}">
                <a16:creationId xmlns:a16="http://schemas.microsoft.com/office/drawing/2014/main" id="{B9D4B7F2-F294-3DF8-65A8-AB94359F9031}"/>
              </a:ext>
            </a:extLst>
          </p:cNvPr>
          <p:cNvSpPr txBox="1"/>
          <p:nvPr/>
        </p:nvSpPr>
        <p:spPr>
          <a:xfrm>
            <a:off x="1980031" y="3550267"/>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Improve accuracy and speed by using advanced algorithms and training the system with more facial expressions.</a:t>
            </a:r>
            <a:endParaRPr sz="1000" b="1" dirty="0">
              <a:latin typeface="Arial Black" panose="020B0A04020102020204" pitchFamily="34" charset="0"/>
              <a:ea typeface="Roboto"/>
            </a:endParaRPr>
          </a:p>
        </p:txBody>
      </p:sp>
      <p:sp>
        <p:nvSpPr>
          <p:cNvPr id="5" name="Google Shape;111;p19">
            <a:extLst>
              <a:ext uri="{FF2B5EF4-FFF2-40B4-BE49-F238E27FC236}">
                <a16:creationId xmlns:a16="http://schemas.microsoft.com/office/drawing/2014/main" id="{91BA1557-E5AD-572C-A8E2-E30E1A94324A}"/>
              </a:ext>
            </a:extLst>
          </p:cNvPr>
          <p:cNvSpPr/>
          <p:nvPr/>
        </p:nvSpPr>
        <p:spPr>
          <a:xfrm>
            <a:off x="2910141"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01</a:t>
            </a:r>
            <a:endParaRPr/>
          </a:p>
        </p:txBody>
      </p:sp>
      <p:sp>
        <p:nvSpPr>
          <p:cNvPr id="6" name="Google Shape;112;p19">
            <a:extLst>
              <a:ext uri="{FF2B5EF4-FFF2-40B4-BE49-F238E27FC236}">
                <a16:creationId xmlns:a16="http://schemas.microsoft.com/office/drawing/2014/main" id="{4FEBC0DA-DDE7-F5D8-5E01-4088E623938D}"/>
              </a:ext>
            </a:extLst>
          </p:cNvPr>
          <p:cNvSpPr/>
          <p:nvPr/>
        </p:nvSpPr>
        <p:spPr>
          <a:xfrm>
            <a:off x="4733981" y="2797727"/>
            <a:ext cx="2667000" cy="2373900"/>
          </a:xfrm>
          <a:prstGeom prst="roundRect">
            <a:avLst>
              <a:gd name="adj" fmla="val 2440"/>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#2</a:t>
            </a:r>
          </a:p>
          <a:p>
            <a:pPr lvl="0" algn="ct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7" name="Google Shape;113;p19">
            <a:extLst>
              <a:ext uri="{FF2B5EF4-FFF2-40B4-BE49-F238E27FC236}">
                <a16:creationId xmlns:a16="http://schemas.microsoft.com/office/drawing/2014/main" id="{BB02F6BD-8819-1258-E336-5038B40FBF26}"/>
              </a:ext>
            </a:extLst>
          </p:cNvPr>
          <p:cNvSpPr txBox="1"/>
          <p:nvPr/>
        </p:nvSpPr>
        <p:spPr>
          <a:xfrm>
            <a:off x="4819781" y="3550267"/>
            <a:ext cx="2495400" cy="1292400"/>
          </a:xfrm>
          <a:prstGeom prst="rect">
            <a:avLst/>
          </a:prstGeom>
          <a:solidFill>
            <a:srgbClr val="FF0000"/>
          </a:solid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Customize the system for specific uses like healthcare or education by teaching it to understand relevant emotions.</a:t>
            </a:r>
            <a:endParaRPr sz="1000" b="1" dirty="0">
              <a:latin typeface="Arial Black" panose="020B0A04020102020204" pitchFamily="34" charset="0"/>
              <a:ea typeface="Roboto"/>
            </a:endParaRPr>
          </a:p>
        </p:txBody>
      </p:sp>
      <p:sp>
        <p:nvSpPr>
          <p:cNvPr id="8" name="Google Shape;114;p19">
            <a:extLst>
              <a:ext uri="{FF2B5EF4-FFF2-40B4-BE49-F238E27FC236}">
                <a16:creationId xmlns:a16="http://schemas.microsoft.com/office/drawing/2014/main" id="{157291A8-25CC-193C-BEC9-F1C6BFD79B59}"/>
              </a:ext>
            </a:extLst>
          </p:cNvPr>
          <p:cNvSpPr/>
          <p:nvPr/>
        </p:nvSpPr>
        <p:spPr>
          <a:xfrm>
            <a:off x="5760823"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02</a:t>
            </a:r>
            <a:endParaRPr/>
          </a:p>
        </p:txBody>
      </p:sp>
      <p:sp>
        <p:nvSpPr>
          <p:cNvPr id="9" name="Google Shape;115;p19">
            <a:extLst>
              <a:ext uri="{FF2B5EF4-FFF2-40B4-BE49-F238E27FC236}">
                <a16:creationId xmlns:a16="http://schemas.microsoft.com/office/drawing/2014/main" id="{678930C3-7A86-BE4A-BDE3-8AA7984140C0}"/>
              </a:ext>
            </a:extLst>
          </p:cNvPr>
          <p:cNvSpPr/>
          <p:nvPr/>
        </p:nvSpPr>
        <p:spPr>
          <a:xfrm>
            <a:off x="7618429" y="2808253"/>
            <a:ext cx="2667000" cy="2373900"/>
          </a:xfrm>
          <a:prstGeom prst="roundRect">
            <a:avLst>
              <a:gd name="adj" fmla="val 1932"/>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#3</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10" name="Google Shape;116;p19">
            <a:extLst>
              <a:ext uri="{FF2B5EF4-FFF2-40B4-BE49-F238E27FC236}">
                <a16:creationId xmlns:a16="http://schemas.microsoft.com/office/drawing/2014/main" id="{C357F831-7A9B-D1D4-5C80-7D40697DE162}"/>
              </a:ext>
            </a:extLst>
          </p:cNvPr>
          <p:cNvSpPr txBox="1"/>
          <p:nvPr/>
        </p:nvSpPr>
        <p:spPr>
          <a:xfrm>
            <a:off x="7693813" y="3550267"/>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150000"/>
              </a:lnSpc>
              <a:spcBef>
                <a:spcPts val="0"/>
              </a:spcBef>
              <a:spcAft>
                <a:spcPts val="0"/>
              </a:spcAft>
              <a:buClr>
                <a:schemeClr val="lt1"/>
              </a:buClr>
              <a:buSzPts val="1200"/>
              <a:buFont typeface="Noto Sans Symbols"/>
              <a:buNone/>
            </a:pPr>
            <a:r>
              <a:rPr lang="en-US" sz="1000" b="1" dirty="0">
                <a:latin typeface="Arial" panose="020B0604020202020204" pitchFamily="34" charset="0"/>
                <a:ea typeface="Roboto"/>
                <a:cs typeface="Arial" panose="020B0604020202020204" pitchFamily="34" charset="0"/>
              </a:rPr>
              <a:t>Design the system to work in challenging conditions by making adaptable to poor lighting, unclear images, noisy environments </a:t>
            </a:r>
          </a:p>
        </p:txBody>
      </p:sp>
      <p:sp>
        <p:nvSpPr>
          <p:cNvPr id="11" name="Google Shape;117;p19">
            <a:extLst>
              <a:ext uri="{FF2B5EF4-FFF2-40B4-BE49-F238E27FC236}">
                <a16:creationId xmlns:a16="http://schemas.microsoft.com/office/drawing/2014/main" id="{2257B382-4F4F-B392-2E51-E798B50E227B}"/>
              </a:ext>
            </a:extLst>
          </p:cNvPr>
          <p:cNvSpPr/>
          <p:nvPr/>
        </p:nvSpPr>
        <p:spPr>
          <a:xfrm>
            <a:off x="8611504"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03</a:t>
            </a:r>
            <a:endParaRPr/>
          </a:p>
        </p:txBody>
      </p:sp>
    </p:spTree>
    <p:extLst>
      <p:ext uri="{BB962C8B-B14F-4D97-AF65-F5344CB8AC3E}">
        <p14:creationId xmlns:p14="http://schemas.microsoft.com/office/powerpoint/2010/main" val="402563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machine learning process">
            <a:extLst>
              <a:ext uri="{FF2B5EF4-FFF2-40B4-BE49-F238E27FC236}">
                <a16:creationId xmlns:a16="http://schemas.microsoft.com/office/drawing/2014/main" id="{7B55D401-DF83-B0F7-C295-4520216F521F}"/>
              </a:ext>
            </a:extLst>
          </p:cNvPr>
          <p:cNvPicPr>
            <a:picLocks noChangeAspect="1"/>
          </p:cNvPicPr>
          <p:nvPr/>
        </p:nvPicPr>
        <p:blipFill>
          <a:blip r:embed="rId2"/>
          <a:stretch>
            <a:fillRect/>
          </a:stretch>
        </p:blipFill>
        <p:spPr>
          <a:xfrm>
            <a:off x="2995697" y="2099195"/>
            <a:ext cx="5944115" cy="2659610"/>
          </a:xfrm>
          <a:prstGeom prst="rect">
            <a:avLst/>
          </a:prstGeom>
        </p:spPr>
      </p:pic>
      <p:sp>
        <p:nvSpPr>
          <p:cNvPr id="4" name="Title 3">
            <a:extLst>
              <a:ext uri="{FF2B5EF4-FFF2-40B4-BE49-F238E27FC236}">
                <a16:creationId xmlns:a16="http://schemas.microsoft.com/office/drawing/2014/main" id="{CAE147B2-0801-9D07-0EA5-B8110314B7E8}"/>
              </a:ext>
            </a:extLst>
          </p:cNvPr>
          <p:cNvSpPr>
            <a:spLocks noGrp="1"/>
          </p:cNvSpPr>
          <p:nvPr>
            <p:ph type="title"/>
          </p:nvPr>
        </p:nvSpPr>
        <p:spPr/>
        <p:txBody>
          <a:bodyPr/>
          <a:lstStyle/>
          <a:p>
            <a:r>
              <a:rPr lang="en-US" sz="3200" dirty="0">
                <a:latin typeface="Arial Black" panose="020B0A04020102020204" pitchFamily="34" charset="0"/>
              </a:rPr>
              <a:t>Data Processing and Analysis Pipeline:</a:t>
            </a:r>
          </a:p>
        </p:txBody>
      </p:sp>
    </p:spTree>
    <p:extLst>
      <p:ext uri="{BB962C8B-B14F-4D97-AF65-F5344CB8AC3E}">
        <p14:creationId xmlns:p14="http://schemas.microsoft.com/office/powerpoint/2010/main" val="193793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913B-AF59-95AB-258A-F9CC4FDC3F5D}"/>
              </a:ext>
            </a:extLst>
          </p:cNvPr>
          <p:cNvSpPr>
            <a:spLocks noGrp="1"/>
          </p:cNvSpPr>
          <p:nvPr>
            <p:ph type="title"/>
          </p:nvPr>
        </p:nvSpPr>
        <p:spPr/>
        <p:txBody>
          <a:bodyPr/>
          <a:lstStyle/>
          <a:p>
            <a:r>
              <a:rPr lang="en-US" sz="3200" dirty="0">
                <a:solidFill>
                  <a:schemeClr val="tx1"/>
                </a:solidFill>
                <a:latin typeface="Arial Black" panose="020B0A04020102020204" pitchFamily="34" charset="0"/>
              </a:rPr>
              <a:t>Data Required:</a:t>
            </a:r>
            <a:br>
              <a:rPr lang="en-US" sz="3200" dirty="0">
                <a:solidFill>
                  <a:schemeClr val="tx1"/>
                </a:solidFill>
                <a:latin typeface="Arial Black" panose="020B0A04020102020204" pitchFamily="34" charset="0"/>
              </a:rPr>
            </a:br>
            <a:endParaRPr lang="en-US" sz="3200" dirty="0">
              <a:solidFill>
                <a:schemeClr val="tx1"/>
              </a:solidFill>
              <a:latin typeface="Arial Black" panose="020B0A04020102020204" pitchFamily="34" charset="0"/>
            </a:endParaRPr>
          </a:p>
        </p:txBody>
      </p:sp>
      <p:sp>
        <p:nvSpPr>
          <p:cNvPr id="5" name="TextBox 4">
            <a:extLst>
              <a:ext uri="{FF2B5EF4-FFF2-40B4-BE49-F238E27FC236}">
                <a16:creationId xmlns:a16="http://schemas.microsoft.com/office/drawing/2014/main" id="{93165715-8BDC-D889-2F74-F1410EC669C8}"/>
              </a:ext>
            </a:extLst>
          </p:cNvPr>
          <p:cNvSpPr txBox="1"/>
          <p:nvPr/>
        </p:nvSpPr>
        <p:spPr>
          <a:xfrm>
            <a:off x="646111" y="1478844"/>
            <a:ext cx="10123489" cy="1477328"/>
          </a:xfrm>
          <a:prstGeom prst="rect">
            <a:avLst/>
          </a:prstGeom>
          <a:noFill/>
        </p:spPr>
        <p:txBody>
          <a:bodyPr wrap="square" rtlCol="0">
            <a:spAutoFit/>
          </a:bodyPr>
          <a:lstStyle/>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Image Data:</a:t>
            </a:r>
            <a:r>
              <a:rPr lang="en-US" b="0" i="0" dirty="0">
                <a:solidFill>
                  <a:srgbClr val="D1D5DB"/>
                </a:solidFill>
                <a:effectLst/>
                <a:latin typeface="Arial" panose="020B0604020202020204" pitchFamily="34" charset="0"/>
                <a:cs typeface="Arial" panose="020B0604020202020204" pitchFamily="34" charset="0"/>
              </a:rPr>
              <a:t> High-resolution image data of individuals' faces in various environments, including low-light conditions, noisy settings, and with image quality variations.</a:t>
            </a:r>
          </a:p>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Emotion Labels:</a:t>
            </a:r>
            <a:r>
              <a:rPr lang="en-US" b="0" i="0" dirty="0">
                <a:solidFill>
                  <a:srgbClr val="D1D5DB"/>
                </a:solidFill>
                <a:effectLst/>
                <a:latin typeface="Arial" panose="020B0604020202020204" pitchFamily="34" charset="0"/>
                <a:cs typeface="Arial" panose="020B0604020202020204" pitchFamily="34" charset="0"/>
              </a:rPr>
              <a:t> Accurate emotion labels corresponding to each image, indicating the individual's emotional state</a:t>
            </a:r>
            <a:r>
              <a:rPr lang="en-US" b="0" i="0" dirty="0">
                <a:solidFill>
                  <a:srgbClr val="D1D5DB"/>
                </a:solidFill>
                <a:effectLst/>
                <a:latin typeface="Söhne"/>
              </a:rPr>
              <a:t>.</a:t>
            </a:r>
          </a:p>
          <a:p>
            <a:endParaRPr lang="en-US" dirty="0"/>
          </a:p>
        </p:txBody>
      </p:sp>
      <p:pic>
        <p:nvPicPr>
          <p:cNvPr id="8" name="Picture 7" descr="A collage of images of people's faces&#10;&#10;Description automatically generated">
            <a:extLst>
              <a:ext uri="{FF2B5EF4-FFF2-40B4-BE49-F238E27FC236}">
                <a16:creationId xmlns:a16="http://schemas.microsoft.com/office/drawing/2014/main" id="{A4D4D489-3C90-3E33-867E-5A17E9935DC0}"/>
              </a:ext>
            </a:extLst>
          </p:cNvPr>
          <p:cNvPicPr>
            <a:picLocks noChangeAspect="1"/>
          </p:cNvPicPr>
          <p:nvPr/>
        </p:nvPicPr>
        <p:blipFill>
          <a:blip r:embed="rId2"/>
          <a:stretch>
            <a:fillRect/>
          </a:stretch>
        </p:blipFill>
        <p:spPr>
          <a:xfrm>
            <a:off x="458522" y="2964781"/>
            <a:ext cx="5249333" cy="3229106"/>
          </a:xfrm>
          <a:prstGeom prst="rect">
            <a:avLst/>
          </a:prstGeom>
        </p:spPr>
      </p:pic>
      <p:pic>
        <p:nvPicPr>
          <p:cNvPr id="12" name="Picture 11">
            <a:extLst>
              <a:ext uri="{FF2B5EF4-FFF2-40B4-BE49-F238E27FC236}">
                <a16:creationId xmlns:a16="http://schemas.microsoft.com/office/drawing/2014/main" id="{F19CB981-A6DA-D010-C57F-DED4706A3AEF}"/>
              </a:ext>
            </a:extLst>
          </p:cNvPr>
          <p:cNvPicPr>
            <a:picLocks noChangeAspect="1"/>
          </p:cNvPicPr>
          <p:nvPr/>
        </p:nvPicPr>
        <p:blipFill>
          <a:blip r:embed="rId3"/>
          <a:stretch>
            <a:fillRect/>
          </a:stretch>
        </p:blipFill>
        <p:spPr>
          <a:xfrm>
            <a:off x="6822453" y="2879374"/>
            <a:ext cx="851513" cy="911579"/>
          </a:xfrm>
          <a:prstGeom prst="rect">
            <a:avLst/>
          </a:prstGeom>
        </p:spPr>
      </p:pic>
      <p:sp>
        <p:nvSpPr>
          <p:cNvPr id="13" name="TextBox 12">
            <a:extLst>
              <a:ext uri="{FF2B5EF4-FFF2-40B4-BE49-F238E27FC236}">
                <a16:creationId xmlns:a16="http://schemas.microsoft.com/office/drawing/2014/main" id="{772093D3-9545-797E-F508-1E59C89651AF}"/>
              </a:ext>
            </a:extLst>
          </p:cNvPr>
          <p:cNvSpPr txBox="1"/>
          <p:nvPr/>
        </p:nvSpPr>
        <p:spPr>
          <a:xfrm>
            <a:off x="6900196" y="3757087"/>
            <a:ext cx="80021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Anger</a:t>
            </a:r>
          </a:p>
        </p:txBody>
      </p:sp>
      <p:pic>
        <p:nvPicPr>
          <p:cNvPr id="17" name="Picture 16">
            <a:extLst>
              <a:ext uri="{FF2B5EF4-FFF2-40B4-BE49-F238E27FC236}">
                <a16:creationId xmlns:a16="http://schemas.microsoft.com/office/drawing/2014/main" id="{B805831E-A308-2C9C-DE64-DADDB427582C}"/>
              </a:ext>
            </a:extLst>
          </p:cNvPr>
          <p:cNvPicPr>
            <a:picLocks noChangeAspect="1"/>
          </p:cNvPicPr>
          <p:nvPr/>
        </p:nvPicPr>
        <p:blipFill>
          <a:blip r:embed="rId4"/>
          <a:stretch>
            <a:fillRect/>
          </a:stretch>
        </p:blipFill>
        <p:spPr>
          <a:xfrm>
            <a:off x="8181084" y="2879373"/>
            <a:ext cx="851514" cy="911579"/>
          </a:xfrm>
          <a:prstGeom prst="rect">
            <a:avLst/>
          </a:prstGeom>
        </p:spPr>
      </p:pic>
      <p:sp>
        <p:nvSpPr>
          <p:cNvPr id="18" name="TextBox 17">
            <a:extLst>
              <a:ext uri="{FF2B5EF4-FFF2-40B4-BE49-F238E27FC236}">
                <a16:creationId xmlns:a16="http://schemas.microsoft.com/office/drawing/2014/main" id="{8CFEAC31-F8C3-65E4-D540-EA0577534A91}"/>
              </a:ext>
            </a:extLst>
          </p:cNvPr>
          <p:cNvSpPr txBox="1"/>
          <p:nvPr/>
        </p:nvSpPr>
        <p:spPr>
          <a:xfrm>
            <a:off x="8181084" y="3757087"/>
            <a:ext cx="85151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Happy</a:t>
            </a:r>
          </a:p>
        </p:txBody>
      </p:sp>
      <p:pic>
        <p:nvPicPr>
          <p:cNvPr id="20" name="Picture 19">
            <a:extLst>
              <a:ext uri="{FF2B5EF4-FFF2-40B4-BE49-F238E27FC236}">
                <a16:creationId xmlns:a16="http://schemas.microsoft.com/office/drawing/2014/main" id="{6D2831AB-FB78-4789-E4C6-179F3ACC6301}"/>
              </a:ext>
            </a:extLst>
          </p:cNvPr>
          <p:cNvPicPr>
            <a:picLocks noChangeAspect="1"/>
          </p:cNvPicPr>
          <p:nvPr/>
        </p:nvPicPr>
        <p:blipFill>
          <a:blip r:embed="rId5"/>
          <a:stretch>
            <a:fillRect/>
          </a:stretch>
        </p:blipFill>
        <p:spPr>
          <a:xfrm>
            <a:off x="9611407" y="2879373"/>
            <a:ext cx="851515" cy="911579"/>
          </a:xfrm>
          <a:prstGeom prst="rect">
            <a:avLst/>
          </a:prstGeom>
        </p:spPr>
      </p:pic>
      <p:sp>
        <p:nvSpPr>
          <p:cNvPr id="21" name="TextBox 20">
            <a:extLst>
              <a:ext uri="{FF2B5EF4-FFF2-40B4-BE49-F238E27FC236}">
                <a16:creationId xmlns:a16="http://schemas.microsoft.com/office/drawing/2014/main" id="{1B14F940-6F5A-9FC2-C071-464F5891CCE8}"/>
              </a:ext>
            </a:extLst>
          </p:cNvPr>
          <p:cNvSpPr txBox="1"/>
          <p:nvPr/>
        </p:nvSpPr>
        <p:spPr>
          <a:xfrm>
            <a:off x="9558507" y="3757087"/>
            <a:ext cx="95731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Disgust</a:t>
            </a:r>
          </a:p>
        </p:txBody>
      </p:sp>
      <p:pic>
        <p:nvPicPr>
          <p:cNvPr id="23" name="Picture 22">
            <a:extLst>
              <a:ext uri="{FF2B5EF4-FFF2-40B4-BE49-F238E27FC236}">
                <a16:creationId xmlns:a16="http://schemas.microsoft.com/office/drawing/2014/main" id="{B4F6AAB1-F873-9FD3-7FDF-F9653FEF487A}"/>
              </a:ext>
            </a:extLst>
          </p:cNvPr>
          <p:cNvPicPr>
            <a:picLocks noChangeAspect="1"/>
          </p:cNvPicPr>
          <p:nvPr/>
        </p:nvPicPr>
        <p:blipFill>
          <a:blip r:embed="rId6"/>
          <a:stretch>
            <a:fillRect/>
          </a:stretch>
        </p:blipFill>
        <p:spPr>
          <a:xfrm>
            <a:off x="10881966" y="2895597"/>
            <a:ext cx="851512" cy="849819"/>
          </a:xfrm>
          <a:prstGeom prst="rect">
            <a:avLst/>
          </a:prstGeom>
        </p:spPr>
      </p:pic>
      <p:sp>
        <p:nvSpPr>
          <p:cNvPr id="24" name="TextBox 23">
            <a:extLst>
              <a:ext uri="{FF2B5EF4-FFF2-40B4-BE49-F238E27FC236}">
                <a16:creationId xmlns:a16="http://schemas.microsoft.com/office/drawing/2014/main" id="{C8295E86-B3E8-EE69-6424-35134DAE20DE}"/>
              </a:ext>
            </a:extLst>
          </p:cNvPr>
          <p:cNvSpPr txBox="1"/>
          <p:nvPr/>
        </p:nvSpPr>
        <p:spPr>
          <a:xfrm>
            <a:off x="10970931" y="3743682"/>
            <a:ext cx="673582"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Fear</a:t>
            </a:r>
          </a:p>
        </p:txBody>
      </p:sp>
      <p:pic>
        <p:nvPicPr>
          <p:cNvPr id="26" name="Picture 25">
            <a:extLst>
              <a:ext uri="{FF2B5EF4-FFF2-40B4-BE49-F238E27FC236}">
                <a16:creationId xmlns:a16="http://schemas.microsoft.com/office/drawing/2014/main" id="{31ED744C-5259-B0FF-3139-524131DF6285}"/>
              </a:ext>
            </a:extLst>
          </p:cNvPr>
          <p:cNvPicPr>
            <a:picLocks noChangeAspect="1"/>
          </p:cNvPicPr>
          <p:nvPr/>
        </p:nvPicPr>
        <p:blipFill>
          <a:blip r:embed="rId7"/>
          <a:stretch>
            <a:fillRect/>
          </a:stretch>
        </p:blipFill>
        <p:spPr>
          <a:xfrm>
            <a:off x="7469028" y="4509125"/>
            <a:ext cx="789888" cy="836414"/>
          </a:xfrm>
          <a:prstGeom prst="rect">
            <a:avLst/>
          </a:prstGeom>
        </p:spPr>
      </p:pic>
      <p:sp>
        <p:nvSpPr>
          <p:cNvPr id="27" name="TextBox 26">
            <a:extLst>
              <a:ext uri="{FF2B5EF4-FFF2-40B4-BE49-F238E27FC236}">
                <a16:creationId xmlns:a16="http://schemas.microsoft.com/office/drawing/2014/main" id="{290966B5-B947-B127-2FDD-2F3540B2ECE1}"/>
              </a:ext>
            </a:extLst>
          </p:cNvPr>
          <p:cNvSpPr txBox="1"/>
          <p:nvPr/>
        </p:nvSpPr>
        <p:spPr>
          <a:xfrm>
            <a:off x="7442067" y="5330691"/>
            <a:ext cx="92845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Neutral</a:t>
            </a:r>
          </a:p>
        </p:txBody>
      </p:sp>
      <p:pic>
        <p:nvPicPr>
          <p:cNvPr id="29" name="Picture 28">
            <a:extLst>
              <a:ext uri="{FF2B5EF4-FFF2-40B4-BE49-F238E27FC236}">
                <a16:creationId xmlns:a16="http://schemas.microsoft.com/office/drawing/2014/main" id="{080267E4-3E81-2DDD-6A2E-C4C6BF9E5B97}"/>
              </a:ext>
            </a:extLst>
          </p:cNvPr>
          <p:cNvPicPr>
            <a:picLocks noChangeAspect="1"/>
          </p:cNvPicPr>
          <p:nvPr/>
        </p:nvPicPr>
        <p:blipFill>
          <a:blip r:embed="rId8"/>
          <a:stretch>
            <a:fillRect/>
          </a:stretch>
        </p:blipFill>
        <p:spPr>
          <a:xfrm>
            <a:off x="8901289" y="4471543"/>
            <a:ext cx="851514" cy="898702"/>
          </a:xfrm>
          <a:prstGeom prst="rect">
            <a:avLst/>
          </a:prstGeom>
        </p:spPr>
      </p:pic>
      <p:sp>
        <p:nvSpPr>
          <p:cNvPr id="30" name="TextBox 29">
            <a:extLst>
              <a:ext uri="{FF2B5EF4-FFF2-40B4-BE49-F238E27FC236}">
                <a16:creationId xmlns:a16="http://schemas.microsoft.com/office/drawing/2014/main" id="{F665D294-BC80-6627-07FC-FAF73C781F7B}"/>
              </a:ext>
            </a:extLst>
          </p:cNvPr>
          <p:cNvSpPr txBox="1"/>
          <p:nvPr/>
        </p:nvSpPr>
        <p:spPr>
          <a:xfrm>
            <a:off x="9032598" y="5330691"/>
            <a:ext cx="61587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Sad</a:t>
            </a:r>
          </a:p>
        </p:txBody>
      </p:sp>
      <p:pic>
        <p:nvPicPr>
          <p:cNvPr id="32" name="Picture 31">
            <a:extLst>
              <a:ext uri="{FF2B5EF4-FFF2-40B4-BE49-F238E27FC236}">
                <a16:creationId xmlns:a16="http://schemas.microsoft.com/office/drawing/2014/main" id="{0C036C28-CD74-D55B-5225-719C770B723F}"/>
              </a:ext>
            </a:extLst>
          </p:cNvPr>
          <p:cNvPicPr>
            <a:picLocks noChangeAspect="1"/>
          </p:cNvPicPr>
          <p:nvPr/>
        </p:nvPicPr>
        <p:blipFill>
          <a:blip r:embed="rId9"/>
          <a:stretch>
            <a:fillRect/>
          </a:stretch>
        </p:blipFill>
        <p:spPr>
          <a:xfrm>
            <a:off x="10356622" y="4502423"/>
            <a:ext cx="825955" cy="849819"/>
          </a:xfrm>
          <a:prstGeom prst="rect">
            <a:avLst/>
          </a:prstGeom>
        </p:spPr>
      </p:pic>
      <p:sp>
        <p:nvSpPr>
          <p:cNvPr id="33" name="TextBox 32">
            <a:extLst>
              <a:ext uri="{FF2B5EF4-FFF2-40B4-BE49-F238E27FC236}">
                <a16:creationId xmlns:a16="http://schemas.microsoft.com/office/drawing/2014/main" id="{880FB006-2B46-4CEE-CD09-C7C43AF09DCA}"/>
              </a:ext>
            </a:extLst>
          </p:cNvPr>
          <p:cNvSpPr txBox="1"/>
          <p:nvPr/>
        </p:nvSpPr>
        <p:spPr>
          <a:xfrm>
            <a:off x="10247661" y="5303338"/>
            <a:ext cx="104387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Surprise</a:t>
            </a:r>
          </a:p>
        </p:txBody>
      </p:sp>
    </p:spTree>
    <p:extLst>
      <p:ext uri="{BB962C8B-B14F-4D97-AF65-F5344CB8AC3E}">
        <p14:creationId xmlns:p14="http://schemas.microsoft.com/office/powerpoint/2010/main" val="398741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486D9-C437-4DAB-AE78-DECDA3AAACCC}"/>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ETL Tools:</a:t>
            </a:r>
          </a:p>
        </p:txBody>
      </p:sp>
      <p:pic>
        <p:nvPicPr>
          <p:cNvPr id="4" name="Picture 3" descr="A blue text on a white background&#10;&#10;Description automatically generated">
            <a:extLst>
              <a:ext uri="{FF2B5EF4-FFF2-40B4-BE49-F238E27FC236}">
                <a16:creationId xmlns:a16="http://schemas.microsoft.com/office/drawing/2014/main" id="{C74C2F3D-3BE4-B4D3-0C33-1403820CEC28}"/>
              </a:ext>
            </a:extLst>
          </p:cNvPr>
          <p:cNvPicPr>
            <a:picLocks noChangeAspect="1"/>
          </p:cNvPicPr>
          <p:nvPr/>
        </p:nvPicPr>
        <p:blipFill>
          <a:blip r:embed="rId2"/>
          <a:stretch>
            <a:fillRect/>
          </a:stretch>
        </p:blipFill>
        <p:spPr>
          <a:xfrm>
            <a:off x="457176" y="2649591"/>
            <a:ext cx="1013085" cy="444500"/>
          </a:xfrm>
          <a:prstGeom prst="rect">
            <a:avLst/>
          </a:prstGeom>
        </p:spPr>
      </p:pic>
      <p:sp>
        <p:nvSpPr>
          <p:cNvPr id="5" name="TextBox 4">
            <a:extLst>
              <a:ext uri="{FF2B5EF4-FFF2-40B4-BE49-F238E27FC236}">
                <a16:creationId xmlns:a16="http://schemas.microsoft.com/office/drawing/2014/main" id="{53C04D55-5C3E-D1CF-EFB1-A6149DC0C8F7}"/>
              </a:ext>
            </a:extLst>
          </p:cNvPr>
          <p:cNvSpPr txBox="1"/>
          <p:nvPr/>
        </p:nvSpPr>
        <p:spPr>
          <a:xfrm>
            <a:off x="595188" y="3339426"/>
            <a:ext cx="1569433" cy="307777"/>
          </a:xfrm>
          <a:prstGeom prst="rect">
            <a:avLst/>
          </a:prstGeom>
          <a:noFill/>
        </p:spPr>
        <p:txBody>
          <a:bodyPr wrap="square" rtlCol="0">
            <a:spAutoFit/>
          </a:bodyPr>
          <a:lstStyle/>
          <a:p>
            <a:r>
              <a:rPr lang="en-US" sz="1400" dirty="0"/>
              <a:t>Data sources</a:t>
            </a:r>
          </a:p>
        </p:txBody>
      </p:sp>
      <p:sp>
        <p:nvSpPr>
          <p:cNvPr id="7" name="Right Arrow 6">
            <a:extLst>
              <a:ext uri="{FF2B5EF4-FFF2-40B4-BE49-F238E27FC236}">
                <a16:creationId xmlns:a16="http://schemas.microsoft.com/office/drawing/2014/main" id="{41E38920-F7BC-F474-6E31-A4E50FE321E4}"/>
              </a:ext>
            </a:extLst>
          </p:cNvPr>
          <p:cNvSpPr/>
          <p:nvPr/>
        </p:nvSpPr>
        <p:spPr>
          <a:xfrm>
            <a:off x="2413672" y="2665819"/>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9" name="Picture 8" descr="A logo with a black background&#10;&#10;Description automatically generated">
            <a:extLst>
              <a:ext uri="{FF2B5EF4-FFF2-40B4-BE49-F238E27FC236}">
                <a16:creationId xmlns:a16="http://schemas.microsoft.com/office/drawing/2014/main" id="{BE8A061B-26F8-629C-B27B-D73D96B65702}"/>
              </a:ext>
            </a:extLst>
          </p:cNvPr>
          <p:cNvPicPr>
            <a:picLocks noChangeAspect="1"/>
          </p:cNvPicPr>
          <p:nvPr/>
        </p:nvPicPr>
        <p:blipFill>
          <a:blip r:embed="rId3"/>
          <a:stretch>
            <a:fillRect/>
          </a:stretch>
        </p:blipFill>
        <p:spPr>
          <a:xfrm>
            <a:off x="3697204" y="2531894"/>
            <a:ext cx="548914" cy="654756"/>
          </a:xfrm>
          <a:prstGeom prst="rect">
            <a:avLst/>
          </a:prstGeom>
        </p:spPr>
      </p:pic>
      <p:pic>
        <p:nvPicPr>
          <p:cNvPr id="11" name="Picture 10" descr="A green and grey logo&#10;&#10;Description automatically generated">
            <a:extLst>
              <a:ext uri="{FF2B5EF4-FFF2-40B4-BE49-F238E27FC236}">
                <a16:creationId xmlns:a16="http://schemas.microsoft.com/office/drawing/2014/main" id="{43237AFC-B5F6-CD8B-12A3-24B76D74E02C}"/>
              </a:ext>
            </a:extLst>
          </p:cNvPr>
          <p:cNvPicPr>
            <a:picLocks noChangeAspect="1"/>
          </p:cNvPicPr>
          <p:nvPr/>
        </p:nvPicPr>
        <p:blipFill>
          <a:blip r:embed="rId4"/>
          <a:stretch>
            <a:fillRect/>
          </a:stretch>
        </p:blipFill>
        <p:spPr>
          <a:xfrm>
            <a:off x="1585965" y="2665819"/>
            <a:ext cx="722490" cy="412044"/>
          </a:xfrm>
          <a:prstGeom prst="rect">
            <a:avLst/>
          </a:prstGeom>
        </p:spPr>
      </p:pic>
      <p:pic>
        <p:nvPicPr>
          <p:cNvPr id="13" name="Picture 12" descr="A logo of a python&#10;&#10;Description automatically generated">
            <a:extLst>
              <a:ext uri="{FF2B5EF4-FFF2-40B4-BE49-F238E27FC236}">
                <a16:creationId xmlns:a16="http://schemas.microsoft.com/office/drawing/2014/main" id="{2A483624-E4E6-836B-F415-1512E84CC160}"/>
              </a:ext>
            </a:extLst>
          </p:cNvPr>
          <p:cNvPicPr>
            <a:picLocks noChangeAspect="1"/>
          </p:cNvPicPr>
          <p:nvPr/>
        </p:nvPicPr>
        <p:blipFill>
          <a:blip r:embed="rId5">
            <a:biLevel thresh="50000"/>
            <a:extLst>
              <a:ext uri="{BEBA8EAE-BF5A-486C-A8C5-ECC9F3942E4B}">
                <a14:imgProps xmlns:a14="http://schemas.microsoft.com/office/drawing/2010/main">
                  <a14:imgLayer r:embed="rId6">
                    <a14:imgEffect>
                      <a14:colorTemperature colorTemp="4700"/>
                    </a14:imgEffect>
                    <a14:imgEffect>
                      <a14:saturation sat="200000"/>
                    </a14:imgEffect>
                  </a14:imgLayer>
                </a14:imgProps>
              </a:ext>
            </a:extLst>
          </a:blip>
          <a:stretch>
            <a:fillRect/>
          </a:stretch>
        </p:blipFill>
        <p:spPr>
          <a:xfrm>
            <a:off x="2557599" y="2476730"/>
            <a:ext cx="1388534" cy="790222"/>
          </a:xfrm>
          <a:prstGeom prst="rect">
            <a:avLst/>
          </a:prstGeom>
        </p:spPr>
      </p:pic>
      <p:pic>
        <p:nvPicPr>
          <p:cNvPr id="15" name="Picture 14" descr="A logo with text and circles&#10;&#10;Description automatically generated with medium confidence">
            <a:extLst>
              <a:ext uri="{FF2B5EF4-FFF2-40B4-BE49-F238E27FC236}">
                <a16:creationId xmlns:a16="http://schemas.microsoft.com/office/drawing/2014/main" id="{335587B3-1034-020D-D3D7-1C0489554BA8}"/>
              </a:ext>
            </a:extLst>
          </p:cNvPr>
          <p:cNvPicPr>
            <a:picLocks noChangeAspect="1"/>
          </p:cNvPicPr>
          <p:nvPr/>
        </p:nvPicPr>
        <p:blipFill rotWithShape="1">
          <a:blip r:embed="rId7"/>
          <a:srcRect l="35211" r="33884"/>
          <a:stretch/>
        </p:blipFill>
        <p:spPr>
          <a:xfrm>
            <a:off x="5038678" y="2459077"/>
            <a:ext cx="936977" cy="703518"/>
          </a:xfrm>
          <a:prstGeom prst="rect">
            <a:avLst/>
          </a:prstGeom>
        </p:spPr>
      </p:pic>
      <p:pic>
        <p:nvPicPr>
          <p:cNvPr id="17" name="Picture 16" descr="A close up of a logo&#10;&#10;Description automatically generated">
            <a:extLst>
              <a:ext uri="{FF2B5EF4-FFF2-40B4-BE49-F238E27FC236}">
                <a16:creationId xmlns:a16="http://schemas.microsoft.com/office/drawing/2014/main" id="{C3D43DA3-A8EC-4399-9FC4-9B648D7472E5}"/>
              </a:ext>
            </a:extLst>
          </p:cNvPr>
          <p:cNvPicPr>
            <a:picLocks noChangeAspect="1"/>
          </p:cNvPicPr>
          <p:nvPr/>
        </p:nvPicPr>
        <p:blipFill>
          <a:blip r:embed="rId8"/>
          <a:stretch>
            <a:fillRect/>
          </a:stretch>
        </p:blipFill>
        <p:spPr>
          <a:xfrm>
            <a:off x="6208135" y="2763144"/>
            <a:ext cx="1119011" cy="399451"/>
          </a:xfrm>
          <a:prstGeom prst="rect">
            <a:avLst/>
          </a:prstGeom>
        </p:spPr>
      </p:pic>
      <p:pic>
        <p:nvPicPr>
          <p:cNvPr id="19" name="Picture 18" descr="A logo with a red circle and black text&#10;&#10;Description automatically generated">
            <a:extLst>
              <a:ext uri="{FF2B5EF4-FFF2-40B4-BE49-F238E27FC236}">
                <a16:creationId xmlns:a16="http://schemas.microsoft.com/office/drawing/2014/main" id="{A3DBDC18-90DC-4CB4-9DFF-21A3A3C3E9E7}"/>
              </a:ext>
            </a:extLst>
          </p:cNvPr>
          <p:cNvPicPr>
            <a:picLocks noChangeAspect="1"/>
          </p:cNvPicPr>
          <p:nvPr/>
        </p:nvPicPr>
        <p:blipFill>
          <a:blip r:embed="rId9"/>
          <a:stretch>
            <a:fillRect/>
          </a:stretch>
        </p:blipFill>
        <p:spPr>
          <a:xfrm>
            <a:off x="6195911" y="2235834"/>
            <a:ext cx="711200" cy="443798"/>
          </a:xfrm>
          <a:prstGeom prst="rect">
            <a:avLst/>
          </a:prstGeom>
        </p:spPr>
      </p:pic>
      <p:pic>
        <p:nvPicPr>
          <p:cNvPr id="21" name="Picture 20" descr="A screenshot of a computer&#10;&#10;Description automatically generated">
            <a:extLst>
              <a:ext uri="{FF2B5EF4-FFF2-40B4-BE49-F238E27FC236}">
                <a16:creationId xmlns:a16="http://schemas.microsoft.com/office/drawing/2014/main" id="{06EADC3E-CD39-317B-981E-52FA67199101}"/>
              </a:ext>
            </a:extLst>
          </p:cNvPr>
          <p:cNvPicPr>
            <a:picLocks noChangeAspect="1"/>
          </p:cNvPicPr>
          <p:nvPr/>
        </p:nvPicPr>
        <p:blipFill>
          <a:blip r:embed="rId10"/>
          <a:stretch>
            <a:fillRect/>
          </a:stretch>
        </p:blipFill>
        <p:spPr>
          <a:xfrm>
            <a:off x="9737199" y="2427113"/>
            <a:ext cx="1808689" cy="827582"/>
          </a:xfrm>
          <a:prstGeom prst="rect">
            <a:avLst/>
          </a:prstGeom>
        </p:spPr>
      </p:pic>
      <p:sp>
        <p:nvSpPr>
          <p:cNvPr id="22" name="TextBox 21">
            <a:extLst>
              <a:ext uri="{FF2B5EF4-FFF2-40B4-BE49-F238E27FC236}">
                <a16:creationId xmlns:a16="http://schemas.microsoft.com/office/drawing/2014/main" id="{DD5A4B9F-BCAF-D2BA-2458-229F3201A710}"/>
              </a:ext>
            </a:extLst>
          </p:cNvPr>
          <p:cNvSpPr txBox="1"/>
          <p:nvPr/>
        </p:nvSpPr>
        <p:spPr>
          <a:xfrm>
            <a:off x="2748354" y="3298664"/>
            <a:ext cx="2142410" cy="523220"/>
          </a:xfrm>
          <a:prstGeom prst="rect">
            <a:avLst/>
          </a:prstGeom>
          <a:noFill/>
        </p:spPr>
        <p:txBody>
          <a:bodyPr wrap="square" rtlCol="0">
            <a:spAutoFit/>
          </a:bodyPr>
          <a:lstStyle/>
          <a:p>
            <a:r>
              <a:rPr lang="en-US" sz="1400" dirty="0"/>
              <a:t>Data Transformation and Preprocessing</a:t>
            </a:r>
          </a:p>
        </p:txBody>
      </p:sp>
      <p:sp>
        <p:nvSpPr>
          <p:cNvPr id="24" name="Right Arrow 23">
            <a:extLst>
              <a:ext uri="{FF2B5EF4-FFF2-40B4-BE49-F238E27FC236}">
                <a16:creationId xmlns:a16="http://schemas.microsoft.com/office/drawing/2014/main" id="{61750E8E-C402-EC45-F53B-2BBC57C6E82C}"/>
              </a:ext>
            </a:extLst>
          </p:cNvPr>
          <p:cNvSpPr/>
          <p:nvPr/>
        </p:nvSpPr>
        <p:spPr>
          <a:xfrm>
            <a:off x="7493785" y="2588586"/>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26" name="Picture 25" descr="A dolphin and text on a white background&#10;&#10;Description automatically generated">
            <a:extLst>
              <a:ext uri="{FF2B5EF4-FFF2-40B4-BE49-F238E27FC236}">
                <a16:creationId xmlns:a16="http://schemas.microsoft.com/office/drawing/2014/main" id="{2699C581-77CD-CD80-E0E8-DF119F507A91}"/>
              </a:ext>
            </a:extLst>
          </p:cNvPr>
          <p:cNvPicPr>
            <a:picLocks noChangeAspect="1"/>
          </p:cNvPicPr>
          <p:nvPr/>
        </p:nvPicPr>
        <p:blipFill>
          <a:blip r:embed="rId11"/>
          <a:stretch>
            <a:fillRect/>
          </a:stretch>
        </p:blipFill>
        <p:spPr>
          <a:xfrm>
            <a:off x="8169309" y="2588586"/>
            <a:ext cx="841746" cy="428472"/>
          </a:xfrm>
          <a:prstGeom prst="rect">
            <a:avLst/>
          </a:prstGeom>
        </p:spPr>
      </p:pic>
      <p:sp>
        <p:nvSpPr>
          <p:cNvPr id="27" name="Right Arrow 26">
            <a:extLst>
              <a:ext uri="{FF2B5EF4-FFF2-40B4-BE49-F238E27FC236}">
                <a16:creationId xmlns:a16="http://schemas.microsoft.com/office/drawing/2014/main" id="{4F6EB1F6-B656-9086-350D-A2AB572A6647}"/>
              </a:ext>
            </a:extLst>
          </p:cNvPr>
          <p:cNvSpPr/>
          <p:nvPr/>
        </p:nvSpPr>
        <p:spPr>
          <a:xfrm>
            <a:off x="9092258" y="2551621"/>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D4F554E9-25FF-0A4C-FC21-AB42254BAB2E}"/>
              </a:ext>
            </a:extLst>
          </p:cNvPr>
          <p:cNvSpPr txBox="1"/>
          <p:nvPr/>
        </p:nvSpPr>
        <p:spPr>
          <a:xfrm>
            <a:off x="7721600" y="3277871"/>
            <a:ext cx="1358064" cy="307777"/>
          </a:xfrm>
          <a:prstGeom prst="rect">
            <a:avLst/>
          </a:prstGeom>
          <a:noFill/>
        </p:spPr>
        <p:txBody>
          <a:bodyPr wrap="none" rtlCol="0">
            <a:spAutoFit/>
          </a:bodyPr>
          <a:lstStyle/>
          <a:p>
            <a:r>
              <a:rPr lang="en-US" sz="1400" dirty="0"/>
              <a:t>Data Storage</a:t>
            </a:r>
          </a:p>
        </p:txBody>
      </p:sp>
      <p:sp>
        <p:nvSpPr>
          <p:cNvPr id="29" name="TextBox 28">
            <a:extLst>
              <a:ext uri="{FF2B5EF4-FFF2-40B4-BE49-F238E27FC236}">
                <a16:creationId xmlns:a16="http://schemas.microsoft.com/office/drawing/2014/main" id="{34AAB2EF-D54A-D7CF-7CD1-D25FCF527A42}"/>
              </a:ext>
            </a:extLst>
          </p:cNvPr>
          <p:cNvSpPr txBox="1"/>
          <p:nvPr/>
        </p:nvSpPr>
        <p:spPr>
          <a:xfrm>
            <a:off x="10302812" y="3375608"/>
            <a:ext cx="630301" cy="307777"/>
          </a:xfrm>
          <a:prstGeom prst="rect">
            <a:avLst/>
          </a:prstGeom>
          <a:noFill/>
        </p:spPr>
        <p:txBody>
          <a:bodyPr wrap="none" rtlCol="0">
            <a:spAutoFit/>
          </a:bodyPr>
          <a:lstStyle/>
          <a:p>
            <a:r>
              <a:rPr lang="en-US" sz="1400" dirty="0"/>
              <a:t>GUI’s</a:t>
            </a:r>
          </a:p>
        </p:txBody>
      </p:sp>
      <p:sp>
        <p:nvSpPr>
          <p:cNvPr id="30" name="Right Arrow 29">
            <a:extLst>
              <a:ext uri="{FF2B5EF4-FFF2-40B4-BE49-F238E27FC236}">
                <a16:creationId xmlns:a16="http://schemas.microsoft.com/office/drawing/2014/main" id="{23BDAD42-AF9D-EF55-257E-36D731732E77}"/>
              </a:ext>
            </a:extLst>
          </p:cNvPr>
          <p:cNvSpPr/>
          <p:nvPr/>
        </p:nvSpPr>
        <p:spPr>
          <a:xfrm>
            <a:off x="4376852" y="2616058"/>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40986AB0-D09D-2231-B1F5-CB7B6E5D4E60}"/>
              </a:ext>
            </a:extLst>
          </p:cNvPr>
          <p:cNvSpPr txBox="1"/>
          <p:nvPr/>
        </p:nvSpPr>
        <p:spPr>
          <a:xfrm>
            <a:off x="5038678" y="3339426"/>
            <a:ext cx="1988045" cy="307777"/>
          </a:xfrm>
          <a:prstGeom prst="rect">
            <a:avLst/>
          </a:prstGeom>
          <a:noFill/>
        </p:spPr>
        <p:txBody>
          <a:bodyPr wrap="none" rtlCol="0">
            <a:spAutoFit/>
          </a:bodyPr>
          <a:lstStyle/>
          <a:p>
            <a:r>
              <a:rPr lang="en-US" sz="1400" dirty="0"/>
              <a:t>Model Development</a:t>
            </a:r>
          </a:p>
        </p:txBody>
      </p:sp>
    </p:spTree>
    <p:extLst>
      <p:ext uri="{BB962C8B-B14F-4D97-AF65-F5344CB8AC3E}">
        <p14:creationId xmlns:p14="http://schemas.microsoft.com/office/powerpoint/2010/main" val="2136820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142;p21">
            <a:extLst>
              <a:ext uri="{FF2B5EF4-FFF2-40B4-BE49-F238E27FC236}">
                <a16:creationId xmlns:a16="http://schemas.microsoft.com/office/drawing/2014/main" id="{9B6F7C38-2756-374C-3B32-3563EA2EF41B}"/>
              </a:ext>
            </a:extLst>
          </p:cNvPr>
          <p:cNvSpPr txBox="1">
            <a:spLocks/>
          </p:cNvSpPr>
          <p:nvPr/>
        </p:nvSpPr>
        <p:spPr>
          <a:xfrm>
            <a:off x="381000" y="883820"/>
            <a:ext cx="8368500" cy="173400"/>
          </a:xfrm>
          <a:prstGeom prst="rect">
            <a:avLst/>
          </a:prstGeom>
          <a:noFill/>
          <a:ln>
            <a:noFill/>
          </a:ln>
        </p:spPr>
        <p:txBody>
          <a:bodyPr spcFirstLastPara="1" vert="horz" wrap="square" lIns="0" tIns="0" rIns="0" bIns="0" rtlCol="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20" name="Google Shape;143;p21">
            <a:extLst>
              <a:ext uri="{FF2B5EF4-FFF2-40B4-BE49-F238E27FC236}">
                <a16:creationId xmlns:a16="http://schemas.microsoft.com/office/drawing/2014/main" id="{683A7827-D23F-A299-9E8D-9D077D13B61D}"/>
              </a:ext>
            </a:extLst>
          </p:cNvPr>
          <p:cNvSpPr txBox="1">
            <a:spLocks noGrp="1"/>
          </p:cNvSpPr>
          <p:nvPr>
            <p:ph type="title"/>
          </p:nvPr>
        </p:nvSpPr>
        <p:spPr>
          <a:xfrm>
            <a:off x="1706474" y="358937"/>
            <a:ext cx="8368500" cy="49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rgbClr val="7F7F7F"/>
              </a:buClr>
              <a:buSzPts val="3200"/>
              <a:buFont typeface="Roboto"/>
              <a:buNone/>
            </a:pPr>
            <a:r>
              <a:rPr lang="en" sz="3200" dirty="0">
                <a:solidFill>
                  <a:schemeClr val="tx1"/>
                </a:solidFill>
                <a:latin typeface="Arial Black" panose="020B0A04020102020204" pitchFamily="34" charset="0"/>
              </a:rPr>
              <a:t>CRISP-DM methodology</a:t>
            </a:r>
            <a:r>
              <a:rPr lang="en" dirty="0">
                <a:solidFill>
                  <a:schemeClr val="tx1"/>
                </a:solidFill>
                <a:latin typeface="Arial Black" panose="020B0A04020102020204" pitchFamily="34" charset="0"/>
              </a:rPr>
              <a:t>:</a:t>
            </a:r>
            <a:endParaRPr dirty="0">
              <a:solidFill>
                <a:schemeClr val="tx1"/>
              </a:solidFill>
              <a:latin typeface="Arial Black" panose="020B0A04020102020204" pitchFamily="34" charset="0"/>
            </a:endParaRPr>
          </a:p>
        </p:txBody>
      </p:sp>
      <p:sp>
        <p:nvSpPr>
          <p:cNvPr id="21" name="Google Shape;144;p21">
            <a:extLst>
              <a:ext uri="{FF2B5EF4-FFF2-40B4-BE49-F238E27FC236}">
                <a16:creationId xmlns:a16="http://schemas.microsoft.com/office/drawing/2014/main" id="{1A98425D-A6BF-DC62-DE3A-739CC3BCC750}"/>
              </a:ext>
            </a:extLst>
          </p:cNvPr>
          <p:cNvSpPr/>
          <p:nvPr/>
        </p:nvSpPr>
        <p:spPr>
          <a:xfrm>
            <a:off x="5088043" y="3254066"/>
            <a:ext cx="1323900" cy="1323900"/>
          </a:xfrm>
          <a:prstGeom prst="ellipse">
            <a:avLst/>
          </a:prstGeom>
          <a:solidFill>
            <a:srgbClr val="36434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a:solidFill>
                <a:schemeClr val="dk1"/>
              </a:solidFill>
              <a:latin typeface="Roboto"/>
              <a:ea typeface="Roboto"/>
              <a:cs typeface="Roboto"/>
              <a:sym typeface="Roboto"/>
            </a:endParaRPr>
          </a:p>
        </p:txBody>
      </p:sp>
      <p:grpSp>
        <p:nvGrpSpPr>
          <p:cNvPr id="22" name="Google Shape;145;p21">
            <a:extLst>
              <a:ext uri="{FF2B5EF4-FFF2-40B4-BE49-F238E27FC236}">
                <a16:creationId xmlns:a16="http://schemas.microsoft.com/office/drawing/2014/main" id="{90E43869-31AD-7E89-B502-F819B2AAC4E2}"/>
              </a:ext>
            </a:extLst>
          </p:cNvPr>
          <p:cNvGrpSpPr/>
          <p:nvPr/>
        </p:nvGrpSpPr>
        <p:grpSpPr>
          <a:xfrm>
            <a:off x="3198254" y="1608079"/>
            <a:ext cx="4909351" cy="5007005"/>
            <a:chOff x="3221982" y="1485392"/>
            <a:chExt cx="2700000" cy="2700000"/>
          </a:xfrm>
        </p:grpSpPr>
        <p:sp>
          <p:nvSpPr>
            <p:cNvPr id="23" name="Google Shape;146;p21">
              <a:extLst>
                <a:ext uri="{FF2B5EF4-FFF2-40B4-BE49-F238E27FC236}">
                  <a16:creationId xmlns:a16="http://schemas.microsoft.com/office/drawing/2014/main" id="{C2DE8D08-A27D-597C-52C7-9F04C1D923AF}"/>
                </a:ext>
              </a:extLst>
            </p:cNvPr>
            <p:cNvSpPr/>
            <p:nvPr/>
          </p:nvSpPr>
          <p:spPr>
            <a:xfrm>
              <a:off x="3221982" y="1485392"/>
              <a:ext cx="2700000" cy="2700000"/>
            </a:xfrm>
            <a:prstGeom prst="blockArc">
              <a:avLst>
                <a:gd name="adj1" fmla="val 12600000"/>
                <a:gd name="adj2" fmla="val 162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7;p21">
              <a:extLst>
                <a:ext uri="{FF2B5EF4-FFF2-40B4-BE49-F238E27FC236}">
                  <a16:creationId xmlns:a16="http://schemas.microsoft.com/office/drawing/2014/main" id="{DC3CAD73-B252-94F5-736E-C0B529B2F5DA}"/>
                </a:ext>
              </a:extLst>
            </p:cNvPr>
            <p:cNvSpPr/>
            <p:nvPr/>
          </p:nvSpPr>
          <p:spPr>
            <a:xfrm>
              <a:off x="3221982" y="1485392"/>
              <a:ext cx="2700000" cy="2700000"/>
            </a:xfrm>
            <a:prstGeom prst="blockArc">
              <a:avLst>
                <a:gd name="adj1" fmla="val 9000000"/>
                <a:gd name="adj2" fmla="val 126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p21">
              <a:extLst>
                <a:ext uri="{FF2B5EF4-FFF2-40B4-BE49-F238E27FC236}">
                  <a16:creationId xmlns:a16="http://schemas.microsoft.com/office/drawing/2014/main" id="{1D1B212A-5E32-6D27-56DF-D7B697424820}"/>
                </a:ext>
              </a:extLst>
            </p:cNvPr>
            <p:cNvSpPr/>
            <p:nvPr/>
          </p:nvSpPr>
          <p:spPr>
            <a:xfrm>
              <a:off x="3221982" y="1485392"/>
              <a:ext cx="2700000" cy="2700000"/>
            </a:xfrm>
            <a:prstGeom prst="blockArc">
              <a:avLst>
                <a:gd name="adj1" fmla="val 5400000"/>
                <a:gd name="adj2" fmla="val 90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9;p21">
              <a:extLst>
                <a:ext uri="{FF2B5EF4-FFF2-40B4-BE49-F238E27FC236}">
                  <a16:creationId xmlns:a16="http://schemas.microsoft.com/office/drawing/2014/main" id="{83E7172B-42BB-9CE0-BFE0-3461EFE77C59}"/>
                </a:ext>
              </a:extLst>
            </p:cNvPr>
            <p:cNvSpPr/>
            <p:nvPr/>
          </p:nvSpPr>
          <p:spPr>
            <a:xfrm>
              <a:off x="3221982" y="1485392"/>
              <a:ext cx="2700000" cy="2700000"/>
            </a:xfrm>
            <a:prstGeom prst="blockArc">
              <a:avLst>
                <a:gd name="adj1" fmla="val 1800000"/>
                <a:gd name="adj2" fmla="val 54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0;p21">
              <a:extLst>
                <a:ext uri="{FF2B5EF4-FFF2-40B4-BE49-F238E27FC236}">
                  <a16:creationId xmlns:a16="http://schemas.microsoft.com/office/drawing/2014/main" id="{51A49D14-8BEE-00F9-6A3B-4E4142371675}"/>
                </a:ext>
              </a:extLst>
            </p:cNvPr>
            <p:cNvSpPr/>
            <p:nvPr/>
          </p:nvSpPr>
          <p:spPr>
            <a:xfrm>
              <a:off x="3221982" y="1485392"/>
              <a:ext cx="2700000" cy="2700000"/>
            </a:xfrm>
            <a:prstGeom prst="blockArc">
              <a:avLst>
                <a:gd name="adj1" fmla="val 19800000"/>
                <a:gd name="adj2" fmla="val 1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1;p21">
              <a:extLst>
                <a:ext uri="{FF2B5EF4-FFF2-40B4-BE49-F238E27FC236}">
                  <a16:creationId xmlns:a16="http://schemas.microsoft.com/office/drawing/2014/main" id="{C94C32A3-7B3E-729C-5438-649FDC81B326}"/>
                </a:ext>
              </a:extLst>
            </p:cNvPr>
            <p:cNvSpPr/>
            <p:nvPr/>
          </p:nvSpPr>
          <p:spPr>
            <a:xfrm>
              <a:off x="3221982" y="1485392"/>
              <a:ext cx="2700000" cy="2700000"/>
            </a:xfrm>
            <a:prstGeom prst="blockArc">
              <a:avLst>
                <a:gd name="adj1" fmla="val 16200000"/>
                <a:gd name="adj2" fmla="val 19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52;p21">
            <a:extLst>
              <a:ext uri="{FF2B5EF4-FFF2-40B4-BE49-F238E27FC236}">
                <a16:creationId xmlns:a16="http://schemas.microsoft.com/office/drawing/2014/main" id="{65515194-FA47-0549-0623-D297F2A4F23E}"/>
              </a:ext>
            </a:extLst>
          </p:cNvPr>
          <p:cNvSpPr txBox="1"/>
          <p:nvPr/>
        </p:nvSpPr>
        <p:spPr>
          <a:xfrm>
            <a:off x="4148324" y="2251219"/>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0" name="Google Shape;153;p21">
            <a:extLst>
              <a:ext uri="{FF2B5EF4-FFF2-40B4-BE49-F238E27FC236}">
                <a16:creationId xmlns:a16="http://schemas.microsoft.com/office/drawing/2014/main" id="{BEEAC1F1-46D7-A017-0525-0E938CFC91B6}"/>
              </a:ext>
            </a:extLst>
          </p:cNvPr>
          <p:cNvSpPr txBox="1"/>
          <p:nvPr/>
        </p:nvSpPr>
        <p:spPr>
          <a:xfrm>
            <a:off x="6906701" y="5297741"/>
            <a:ext cx="17523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1" name="Google Shape;154;p21">
            <a:extLst>
              <a:ext uri="{FF2B5EF4-FFF2-40B4-BE49-F238E27FC236}">
                <a16:creationId xmlns:a16="http://schemas.microsoft.com/office/drawing/2014/main" id="{AB2507DE-C0EC-274A-D9D2-91BD12CB9344}"/>
              </a:ext>
            </a:extLst>
          </p:cNvPr>
          <p:cNvSpPr txBox="1"/>
          <p:nvPr/>
        </p:nvSpPr>
        <p:spPr>
          <a:xfrm>
            <a:off x="7080398" y="4111582"/>
            <a:ext cx="17574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3" name="Google Shape;156;p21">
            <a:extLst>
              <a:ext uri="{FF2B5EF4-FFF2-40B4-BE49-F238E27FC236}">
                <a16:creationId xmlns:a16="http://schemas.microsoft.com/office/drawing/2014/main" id="{508FD850-6D08-062F-4FCC-EB7D6567D90F}"/>
              </a:ext>
            </a:extLst>
          </p:cNvPr>
          <p:cNvSpPr txBox="1"/>
          <p:nvPr/>
        </p:nvSpPr>
        <p:spPr>
          <a:xfrm>
            <a:off x="1157312" y="3499023"/>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4" name="Google Shape;157;p21">
            <a:extLst>
              <a:ext uri="{FF2B5EF4-FFF2-40B4-BE49-F238E27FC236}">
                <a16:creationId xmlns:a16="http://schemas.microsoft.com/office/drawing/2014/main" id="{0D6C3407-2122-E590-B7C2-5C503E317C99}"/>
              </a:ext>
            </a:extLst>
          </p:cNvPr>
          <p:cNvSpPr txBox="1"/>
          <p:nvPr/>
        </p:nvSpPr>
        <p:spPr>
          <a:xfrm>
            <a:off x="1157312" y="2268561"/>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5" name="Google Shape;158;p21">
            <a:extLst>
              <a:ext uri="{FF2B5EF4-FFF2-40B4-BE49-F238E27FC236}">
                <a16:creationId xmlns:a16="http://schemas.microsoft.com/office/drawing/2014/main" id="{568FEBAE-6CCB-976C-2C16-2149BCEED508}"/>
              </a:ext>
            </a:extLst>
          </p:cNvPr>
          <p:cNvSpPr/>
          <p:nvPr/>
        </p:nvSpPr>
        <p:spPr>
          <a:xfrm>
            <a:off x="6301277" y="1429016"/>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i="0" dirty="0">
                <a:effectLst/>
                <a:latin typeface="Söhne"/>
              </a:rPr>
              <a:t>Data Collection and Understand-</a:t>
            </a:r>
            <a:r>
              <a:rPr lang="en-US" sz="1400" b="1" i="0" dirty="0" err="1">
                <a:effectLst/>
                <a:latin typeface="Söhne"/>
              </a:rPr>
              <a:t>ing</a:t>
            </a:r>
            <a:endParaRPr lang="en-US" sz="1400" dirty="0">
              <a:solidFill>
                <a:schemeClr val="lt1"/>
              </a:solidFill>
              <a:latin typeface="Roboto"/>
              <a:ea typeface="Roboto"/>
              <a:cs typeface="Roboto"/>
              <a:sym typeface="Roboto"/>
            </a:endParaRPr>
          </a:p>
        </p:txBody>
      </p:sp>
      <p:sp>
        <p:nvSpPr>
          <p:cNvPr id="36" name="Google Shape;159;p21">
            <a:extLst>
              <a:ext uri="{FF2B5EF4-FFF2-40B4-BE49-F238E27FC236}">
                <a16:creationId xmlns:a16="http://schemas.microsoft.com/office/drawing/2014/main" id="{2A13473D-0C16-A7D0-B137-4B14AD99AFFC}"/>
              </a:ext>
            </a:extLst>
          </p:cNvPr>
          <p:cNvSpPr/>
          <p:nvPr/>
        </p:nvSpPr>
        <p:spPr>
          <a:xfrm>
            <a:off x="7289910" y="2931763"/>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Preprocessing and Feature Extraction</a:t>
            </a:r>
            <a:endParaRPr sz="1200" dirty="0">
              <a:solidFill>
                <a:schemeClr val="lt1"/>
              </a:solidFill>
              <a:latin typeface="Roboto"/>
              <a:ea typeface="Roboto"/>
              <a:cs typeface="Roboto"/>
              <a:sym typeface="Roboto"/>
            </a:endParaRPr>
          </a:p>
        </p:txBody>
      </p:sp>
      <p:sp>
        <p:nvSpPr>
          <p:cNvPr id="37" name="Google Shape;160;p21">
            <a:extLst>
              <a:ext uri="{FF2B5EF4-FFF2-40B4-BE49-F238E27FC236}">
                <a16:creationId xmlns:a16="http://schemas.microsoft.com/office/drawing/2014/main" id="{46C2C206-A65D-BF55-7EB6-B703C81C0460}"/>
              </a:ext>
            </a:extLst>
          </p:cNvPr>
          <p:cNvSpPr/>
          <p:nvPr/>
        </p:nvSpPr>
        <p:spPr>
          <a:xfrm>
            <a:off x="5434050" y="5598136"/>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Machine Learning Model</a:t>
            </a:r>
            <a:endParaRPr sz="1200" dirty="0">
              <a:solidFill>
                <a:schemeClr val="lt1"/>
              </a:solidFill>
              <a:latin typeface="Roboto"/>
              <a:ea typeface="Roboto"/>
              <a:cs typeface="Roboto"/>
              <a:sym typeface="Roboto"/>
            </a:endParaRPr>
          </a:p>
        </p:txBody>
      </p:sp>
      <p:sp>
        <p:nvSpPr>
          <p:cNvPr id="38" name="Google Shape;161;p21">
            <a:extLst>
              <a:ext uri="{FF2B5EF4-FFF2-40B4-BE49-F238E27FC236}">
                <a16:creationId xmlns:a16="http://schemas.microsoft.com/office/drawing/2014/main" id="{2C558ADF-7ADD-8125-34DF-777FFDA86DC3}"/>
              </a:ext>
            </a:extLst>
          </p:cNvPr>
          <p:cNvSpPr/>
          <p:nvPr/>
        </p:nvSpPr>
        <p:spPr>
          <a:xfrm>
            <a:off x="3654202" y="5416308"/>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ln/>
        </p:spPr>
        <p:style>
          <a:lnRef idx="2">
            <a:schemeClr val="accent4">
              <a:shade val="15000"/>
            </a:schemeClr>
          </a:lnRef>
          <a:fillRef idx="1">
            <a:schemeClr val="accent4"/>
          </a:fillRef>
          <a:effectRef idx="0">
            <a:schemeClr val="accent4"/>
          </a:effectRef>
          <a:fontRef idx="minor">
            <a:schemeClr val="lt1"/>
          </a:fontRef>
        </p:style>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Training the Model</a:t>
            </a:r>
            <a:endParaRPr sz="1200" dirty="0">
              <a:solidFill>
                <a:schemeClr val="lt1"/>
              </a:solidFill>
              <a:latin typeface="Roboto"/>
              <a:ea typeface="Roboto"/>
              <a:cs typeface="Roboto"/>
              <a:sym typeface="Roboto"/>
            </a:endParaRPr>
          </a:p>
        </p:txBody>
      </p:sp>
      <p:sp>
        <p:nvSpPr>
          <p:cNvPr id="39" name="Google Shape;162;p21">
            <a:extLst>
              <a:ext uri="{FF2B5EF4-FFF2-40B4-BE49-F238E27FC236}">
                <a16:creationId xmlns:a16="http://schemas.microsoft.com/office/drawing/2014/main" id="{E659F94E-213B-D392-84DA-90BE7C9A26CF}"/>
              </a:ext>
            </a:extLst>
          </p:cNvPr>
          <p:cNvSpPr/>
          <p:nvPr/>
        </p:nvSpPr>
        <p:spPr>
          <a:xfrm>
            <a:off x="2730431" y="3823342"/>
            <a:ext cx="1323900" cy="1323900"/>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5"/>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Evaluation of Results</a:t>
            </a:r>
            <a:endParaRPr sz="1200" dirty="0">
              <a:solidFill>
                <a:schemeClr val="lt1"/>
              </a:solidFill>
              <a:latin typeface="Roboto"/>
              <a:ea typeface="Roboto"/>
              <a:cs typeface="Roboto"/>
              <a:sym typeface="Roboto"/>
            </a:endParaRPr>
          </a:p>
        </p:txBody>
      </p:sp>
      <p:sp>
        <p:nvSpPr>
          <p:cNvPr id="40" name="Google Shape;163;p21">
            <a:extLst>
              <a:ext uri="{FF2B5EF4-FFF2-40B4-BE49-F238E27FC236}">
                <a16:creationId xmlns:a16="http://schemas.microsoft.com/office/drawing/2014/main" id="{2006EB1B-8D99-D984-1B29-23A7D57CDC77}"/>
              </a:ext>
            </a:extLst>
          </p:cNvPr>
          <p:cNvSpPr/>
          <p:nvPr/>
        </p:nvSpPr>
        <p:spPr>
          <a:xfrm>
            <a:off x="3184843" y="194175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6"/>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Deployment and Compliance</a:t>
            </a:r>
            <a:endParaRPr sz="1200" dirty="0">
              <a:solidFill>
                <a:schemeClr val="lt1"/>
              </a:solidFill>
              <a:latin typeface="Roboto"/>
              <a:ea typeface="Roboto"/>
              <a:cs typeface="Roboto"/>
              <a:sym typeface="Roboto"/>
            </a:endParaRPr>
          </a:p>
        </p:txBody>
      </p:sp>
      <p:sp>
        <p:nvSpPr>
          <p:cNvPr id="41" name="Google Shape;164;p21">
            <a:extLst>
              <a:ext uri="{FF2B5EF4-FFF2-40B4-BE49-F238E27FC236}">
                <a16:creationId xmlns:a16="http://schemas.microsoft.com/office/drawing/2014/main" id="{3FC67657-9E46-D147-87FF-D37A70C3E326}"/>
              </a:ext>
            </a:extLst>
          </p:cNvPr>
          <p:cNvSpPr/>
          <p:nvPr/>
        </p:nvSpPr>
        <p:spPr>
          <a:xfrm>
            <a:off x="5270177" y="3556015"/>
            <a:ext cx="940200" cy="70125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350" b="1" dirty="0">
                <a:solidFill>
                  <a:schemeClr val="lt1"/>
                </a:solidFill>
                <a:latin typeface="Roboto"/>
                <a:ea typeface="Roboto"/>
                <a:cs typeface="Roboto"/>
                <a:sym typeface="Roboto"/>
              </a:rPr>
              <a:t>Our Plan</a:t>
            </a:r>
            <a:endParaRPr dirty="0"/>
          </a:p>
        </p:txBody>
      </p:sp>
      <p:sp>
        <p:nvSpPr>
          <p:cNvPr id="42" name="Google Shape;159;p21">
            <a:extLst>
              <a:ext uri="{FF2B5EF4-FFF2-40B4-BE49-F238E27FC236}">
                <a16:creationId xmlns:a16="http://schemas.microsoft.com/office/drawing/2014/main" id="{35D87187-02F7-8813-0299-3E174B28EBC7}"/>
              </a:ext>
            </a:extLst>
          </p:cNvPr>
          <p:cNvSpPr/>
          <p:nvPr/>
        </p:nvSpPr>
        <p:spPr>
          <a:xfrm>
            <a:off x="7139000" y="4662086"/>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rgbClr val="E2917C"/>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Split</a:t>
            </a:r>
            <a:endParaRPr sz="1200" dirty="0">
              <a:solidFill>
                <a:schemeClr val="lt1"/>
              </a:solidFill>
              <a:latin typeface="Roboto"/>
              <a:ea typeface="Roboto"/>
              <a:cs typeface="Roboto"/>
              <a:sym typeface="Roboto"/>
            </a:endParaRPr>
          </a:p>
        </p:txBody>
      </p:sp>
      <p:sp>
        <p:nvSpPr>
          <p:cNvPr id="6" name="Google Shape;158;p21">
            <a:extLst>
              <a:ext uri="{FF2B5EF4-FFF2-40B4-BE49-F238E27FC236}">
                <a16:creationId xmlns:a16="http://schemas.microsoft.com/office/drawing/2014/main" id="{BA667A47-A71E-8C84-04F1-B6FE9057E470}"/>
              </a:ext>
            </a:extLst>
          </p:cNvPr>
          <p:cNvSpPr/>
          <p:nvPr/>
        </p:nvSpPr>
        <p:spPr>
          <a:xfrm>
            <a:off x="4634989" y="102362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bg2">
              <a:lumMod val="60000"/>
              <a:lumOff val="40000"/>
            </a:schemeClr>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dirty="0">
                <a:solidFill>
                  <a:schemeClr val="lt1"/>
                </a:solidFill>
                <a:latin typeface="Söhne"/>
                <a:ea typeface="Roboto"/>
                <a:cs typeface="Roboto"/>
                <a:sym typeface="Roboto"/>
              </a:rPr>
              <a:t>Business Understand-</a:t>
            </a:r>
            <a:r>
              <a:rPr lang="en-US" sz="1400" b="1" dirty="0" err="1">
                <a:solidFill>
                  <a:schemeClr val="lt1"/>
                </a:solidFill>
                <a:latin typeface="Söhne"/>
                <a:ea typeface="Roboto"/>
                <a:cs typeface="Roboto"/>
                <a:sym typeface="Roboto"/>
              </a:rPr>
              <a:t>ing</a:t>
            </a:r>
            <a:endParaRPr lang="en-US" sz="14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5550890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Digital design</Template>
  <TotalTime>3656</TotalTime>
  <Words>1208</Words>
  <Application>Microsoft Macintosh PowerPoint</Application>
  <PresentationFormat>Widescreen</PresentationFormat>
  <Paragraphs>151</Paragraphs>
  <Slides>22</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Arial Black</vt:lpstr>
      <vt:lpstr>Arial Rounded MT Bold</vt:lpstr>
      <vt:lpstr>Calibri</vt:lpstr>
      <vt:lpstr>Century Gothic</vt:lpstr>
      <vt:lpstr>Noto Sans Symbols</vt:lpstr>
      <vt:lpstr>Roboto</vt:lpstr>
      <vt:lpstr>Söhne</vt:lpstr>
      <vt:lpstr>Wingdings 3</vt:lpstr>
      <vt:lpstr>YouTube Sans</vt:lpstr>
      <vt:lpstr>Ion</vt:lpstr>
      <vt:lpstr>Facial Emotion Recognition Using Machine Learning </vt:lpstr>
      <vt:lpstr>PowerPoint Presentation</vt:lpstr>
      <vt:lpstr>PowerPoint Presentation</vt:lpstr>
      <vt:lpstr>PowerPoint Presentation</vt:lpstr>
      <vt:lpstr>PowerPoint Presentation</vt:lpstr>
      <vt:lpstr>Data Processing and Analysis Pipeline:</vt:lpstr>
      <vt:lpstr>Data Required: </vt:lpstr>
      <vt:lpstr>ETL Tools:</vt:lpstr>
      <vt:lpstr>CRISP-DM methodology:</vt:lpstr>
      <vt:lpstr>Business Understanding:</vt:lpstr>
      <vt:lpstr>Data Understanding:</vt:lpstr>
      <vt:lpstr>Data Preparation:</vt:lpstr>
      <vt:lpstr>Modelling:</vt:lpstr>
      <vt:lpstr>Evaluation and Results:</vt:lpstr>
      <vt:lpstr>   </vt:lpstr>
      <vt:lpstr>Deployment and Prediction Example: </vt:lpstr>
      <vt:lpstr>PowerPoint Presentation</vt:lpstr>
      <vt:lpstr>PowerPoint Presentation</vt:lpstr>
      <vt:lpstr>PowerPoint Presentation</vt:lpstr>
      <vt:lpstr>PowerPoint Presentation</vt:lpstr>
      <vt:lpstr>Thank You!</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 Using Machine Learning</dc:title>
  <dc:creator>Bharath Boyapati</dc:creator>
  <cp:lastModifiedBy>Nannapaneni, Chetana</cp:lastModifiedBy>
  <cp:revision>18</cp:revision>
  <dcterms:created xsi:type="dcterms:W3CDTF">2023-10-15T17:44:09Z</dcterms:created>
  <dcterms:modified xsi:type="dcterms:W3CDTF">2023-12-05T21:38:11Z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